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1" r:id="rId5"/>
    <p:sldId id="280" r:id="rId6"/>
    <p:sldId id="261" r:id="rId7"/>
    <p:sldId id="262" r:id="rId8"/>
    <p:sldId id="263" r:id="rId9"/>
    <p:sldId id="275" r:id="rId10"/>
    <p:sldId id="264" r:id="rId11"/>
    <p:sldId id="265" r:id="rId12"/>
    <p:sldId id="266" r:id="rId13"/>
    <p:sldId id="276" r:id="rId14"/>
    <p:sldId id="267" r:id="rId15"/>
    <p:sldId id="272" r:id="rId16"/>
    <p:sldId id="273" r:id="rId17"/>
    <p:sldId id="274" r:id="rId18"/>
    <p:sldId id="279" r:id="rId19"/>
    <p:sldId id="277" r:id="rId20"/>
    <p:sldId id="268" r:id="rId21"/>
    <p:sldId id="269" r:id="rId22"/>
    <p:sldId id="270" r:id="rId23"/>
    <p:sldId id="271" r:id="rId24"/>
  </p:sldIdLst>
  <p:sldSz cx="24384000" cy="13716000"/>
  <p:notesSz cx="7559675" cy="10691813"/>
  <p:defaultTextStyle>
    <a:defPPr>
      <a:defRPr lang="en-GB"/>
    </a:defPPr>
    <a:lvl1pPr algn="l" defTabSz="457200" rtl="0" fontAlgn="base" hangingPunct="0">
      <a:lnSpc>
        <a:spcPct val="8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1pPr>
    <a:lvl2pPr marL="742950" indent="-285750" algn="l" defTabSz="457200" rtl="0" fontAlgn="base" hangingPunct="0">
      <a:lnSpc>
        <a:spcPct val="8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2pPr>
    <a:lvl3pPr marL="1143000" indent="-228600" algn="l" defTabSz="457200" rtl="0" fontAlgn="base" hangingPunct="0">
      <a:lnSpc>
        <a:spcPct val="8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3pPr>
    <a:lvl4pPr marL="1600200" indent="-228600" algn="l" defTabSz="457200" rtl="0" fontAlgn="base" hangingPunct="0">
      <a:lnSpc>
        <a:spcPct val="8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4pPr>
    <a:lvl5pPr marL="2057400" indent="-228600" algn="l" defTabSz="457200" rtl="0" fontAlgn="base" hangingPunct="0">
      <a:lnSpc>
        <a:spcPct val="8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5pPr>
    <a:lvl6pPr marL="2286000" algn="l" defTabSz="914400" rtl="0" eaLnBrk="1" latinLnBrk="0" hangingPunct="1"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6pPr>
    <a:lvl7pPr marL="2743200" algn="l" defTabSz="914400" rtl="0" eaLnBrk="1" latinLnBrk="0" hangingPunct="1"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7pPr>
    <a:lvl8pPr marL="3200400" algn="l" defTabSz="914400" rtl="0" eaLnBrk="1" latinLnBrk="0" hangingPunct="1"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8pPr>
    <a:lvl9pPr marL="3657600" algn="l" defTabSz="914400" rtl="0" eaLnBrk="1" latinLnBrk="0" hangingPunct="1">
      <a:defRPr sz="5400" kern="1200">
        <a:solidFill>
          <a:schemeClr val="bg1"/>
        </a:solidFill>
        <a:latin typeface="Ubuntu Mono" pitchFamily="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60"/>
  </p:normalViewPr>
  <p:slideViewPr>
    <p:cSldViewPr>
      <p:cViewPr varScale="1">
        <p:scale>
          <a:sx n="59" d="100"/>
          <a:sy n="59" d="100"/>
        </p:scale>
        <p:origin x="126" y="19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6288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nl-NL" altLang="nl-NL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1511300" y="5880100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 sz="1400">
                <a:solidFill>
                  <a:srgbClr val="FFFFFF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 altLang="nl-NL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FFFFFF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 altLang="nl-NL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FFFFFF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 altLang="nl-NL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FFFFFF"/>
                </a:solidFill>
                <a:ea typeface="DejaVu Sans" charset="0"/>
                <a:cs typeface="DejaVu Sans" charset="0"/>
              </a:defRPr>
            </a:lvl1pPr>
          </a:lstStyle>
          <a:p>
            <a:fld id="{D59CD641-963F-41A4-B5B7-04F4CFFDF3AB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010304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7495C3-8868-4EAD-BD17-6BF0C32F74A6}" type="slidenum">
              <a:rPr lang="en-US" altLang="nl-NL"/>
              <a:pPr/>
              <a:t>1</a:t>
            </a:fld>
            <a:endParaRPr lang="en-US" altLang="nl-NL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1050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59CD641-963F-41A4-B5B7-04F4CFFDF3AB}" type="slidenum">
              <a:rPr lang="en-US" altLang="nl-NL" smtClean="0"/>
              <a:pPr/>
              <a:t>3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69399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was asked to…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59CD641-963F-41A4-B5B7-04F4CFFDF3AB}" type="slidenum">
              <a:rPr lang="en-US" altLang="nl-NL" smtClean="0"/>
              <a:pPr/>
              <a:t>5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209878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dirty="0" smtClean="0"/>
              <a:t>30th </a:t>
            </a:r>
            <a:r>
              <a:rPr lang="nl-NL" altLang="nl-NL" dirty="0" err="1" smtClean="0"/>
              <a:t>may</a:t>
            </a:r>
            <a:r>
              <a:rPr lang="nl-NL" altLang="nl-NL" dirty="0" smtClean="0"/>
              <a:t> 2018</a:t>
            </a:r>
            <a:endParaRPr lang="en-US" alt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en-US" altLang="nl-NL" sz="4800" dirty="0" smtClean="0"/>
              <a:t>Point-to-point </a:t>
            </a:r>
            <a:r>
              <a:rPr lang="en-US" altLang="nl-NL" dirty="0" smtClean="0"/>
              <a:t>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9167D7C-B724-4B3F-939D-7970D841BADF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3178293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376" y="0"/>
            <a:ext cx="14833648" cy="1600200"/>
          </a:xfrm>
        </p:spPr>
        <p:txBody>
          <a:bodyPr/>
          <a:lstStyle>
            <a:lvl1pPr>
              <a:defRPr sz="8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68" y="3329608"/>
            <a:ext cx="19226136" cy="795337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altLang="nl-NL" smtClean="0"/>
              <a:t>30th may 2018</a:t>
            </a:r>
            <a:endParaRPr lang="en-US" altLang="nl-N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altLang="nl-NL" dirty="0" smtClean="0"/>
              <a:t>Point-to-point protocol exploration</a:t>
            </a:r>
            <a:endParaRPr lang="en-US" alt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‹#›</a:t>
            </a:fld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42098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363" y="0"/>
            <a:ext cx="10702949" cy="152940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9925"/>
            <a:ext cx="10895013" cy="7953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6613" y="3209925"/>
            <a:ext cx="10896600" cy="7953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smtClean="0"/>
              <a:t>30th may 2018</a:t>
            </a:r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nl-NL" smtClean="0"/>
              <a:t>Point-to-point protocol exploration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CA8F990-2C92-40D6-9451-B30FE168FC26}" type="slidenum">
              <a:rPr lang="en-US" altLang="nl-NL"/>
              <a:pPr/>
              <a:t>‹#›</a:t>
            </a:fld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030147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smtClean="0"/>
              <a:t>30th may 2018</a:t>
            </a:r>
            <a:endParaRPr lang="en-US" alt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nl-NL" smtClean="0"/>
              <a:t>Point-to-point protocol exploration</a:t>
            </a:r>
            <a:endParaRPr lang="en-US" alt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43A450-8366-496F-85B8-9B9573EBE083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9032986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smtClean="0"/>
              <a:t>30th may 2018</a:t>
            </a:r>
            <a:endParaRPr lang="en-US" alt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altLang="nl-NL" dirty="0" smtClean="0"/>
              <a:t>Point-to-point protocol exploration</a:t>
            </a:r>
            <a:endParaRPr lang="en-US" alt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26E84E4-4C3F-45C3-A993-A32525B13F33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915015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smtClean="0"/>
              <a:t>30th may 2018</a:t>
            </a:r>
            <a:endParaRPr lang="en-US" alt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</a:lstStyle>
          <a:p>
            <a:r>
              <a:rPr lang="en-US" altLang="nl-NL" dirty="0" smtClean="0"/>
              <a:t>Point-to-point protocol exploration</a:t>
            </a:r>
            <a:endParaRPr lang="en-US" alt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290B8D-3D18-4A99-A104-9BE471EAA23F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1239947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5" y="197485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5" y="5489848"/>
            <a:ext cx="7864475" cy="624812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nl-NL" smtClean="0"/>
              <a:t>30th may 2018</a:t>
            </a:r>
            <a:endParaRPr lang="en-US" alt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6035675" y="12690475"/>
            <a:ext cx="15635288" cy="944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nl-NL" smtClean="0"/>
              <a:t>Point-to-point protocol exploration</a:t>
            </a:r>
            <a:endParaRPr lang="en-US" alt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D073B0-045D-4E09-BEF1-0B1F2C5958C8}" type="slidenum">
              <a:rPr lang="en-US" altLang="nl-NL"/>
              <a:pPr/>
              <a:t>‹#›</a:t>
            </a:fld>
            <a:endParaRPr lang="en-US" altLang="nl-NL"/>
          </a:p>
        </p:txBody>
      </p:sp>
    </p:spTree>
    <p:extLst>
      <p:ext uri="{BB962C8B-B14F-4D97-AF65-F5344CB8AC3E}">
        <p14:creationId xmlns:p14="http://schemas.microsoft.com/office/powerpoint/2010/main" val="4097594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2526963"/>
            <a:ext cx="24384000" cy="1236662"/>
          </a:xfrm>
          <a:prstGeom prst="rect">
            <a:avLst/>
          </a:prstGeom>
          <a:solidFill>
            <a:srgbClr val="6F25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26" name="Freeform 2"/>
          <p:cNvSpPr>
            <a:spLocks noChangeArrowheads="1"/>
          </p:cNvSpPr>
          <p:nvPr/>
        </p:nvSpPr>
        <p:spPr bwMode="auto">
          <a:xfrm>
            <a:off x="22128163" y="9601200"/>
            <a:ext cx="2255837" cy="4162425"/>
          </a:xfrm>
          <a:custGeom>
            <a:avLst/>
            <a:gdLst>
              <a:gd name="T0" fmla="*/ 0 w 6266"/>
              <a:gd name="T1" fmla="*/ 11561 h 11562"/>
              <a:gd name="T2" fmla="*/ 6265 w 6266"/>
              <a:gd name="T3" fmla="*/ 0 h 11562"/>
              <a:gd name="T4" fmla="*/ 6265 w 6266"/>
              <a:gd name="T5" fmla="*/ 11561 h 11562"/>
              <a:gd name="T6" fmla="*/ 0 w 6266"/>
              <a:gd name="T7" fmla="*/ 11561 h 11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66" h="11562">
                <a:moveTo>
                  <a:pt x="0" y="11561"/>
                </a:moveTo>
                <a:lnTo>
                  <a:pt x="6265" y="0"/>
                </a:lnTo>
                <a:lnTo>
                  <a:pt x="6265" y="11561"/>
                </a:lnTo>
                <a:lnTo>
                  <a:pt x="0" y="11561"/>
                </a:lnTo>
              </a:path>
            </a:pathLst>
          </a:custGeom>
          <a:solidFill>
            <a:srgbClr val="E3D88B"/>
          </a:solidFill>
          <a:ln w="9525" cap="flat">
            <a:solidFill>
              <a:srgbClr val="808080">
                <a:alpha val="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24384000" cy="1601788"/>
          </a:xfrm>
          <a:prstGeom prst="rect">
            <a:avLst/>
          </a:prstGeom>
          <a:solidFill>
            <a:srgbClr val="6F257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60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028" name="Freeform 4"/>
          <p:cNvSpPr>
            <a:spLocks noChangeArrowheads="1"/>
          </p:cNvSpPr>
          <p:nvPr/>
        </p:nvSpPr>
        <p:spPr bwMode="auto">
          <a:xfrm>
            <a:off x="-18000" y="-10800"/>
            <a:ext cx="4297363" cy="3475038"/>
          </a:xfrm>
          <a:custGeom>
            <a:avLst/>
            <a:gdLst>
              <a:gd name="T0" fmla="*/ 0 w 11939"/>
              <a:gd name="T1" fmla="*/ 0 h 9653"/>
              <a:gd name="T2" fmla="*/ 10414 w 11939"/>
              <a:gd name="T3" fmla="*/ 0 h 9653"/>
              <a:gd name="T4" fmla="*/ 11938 w 11939"/>
              <a:gd name="T5" fmla="*/ 4449 h 9653"/>
              <a:gd name="T6" fmla="*/ 0 w 11939"/>
              <a:gd name="T7" fmla="*/ 9652 h 9653"/>
              <a:gd name="T8" fmla="*/ 0 w 11939"/>
              <a:gd name="T9" fmla="*/ 0 h 9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39" h="9653">
                <a:moveTo>
                  <a:pt x="0" y="0"/>
                </a:moveTo>
                <a:lnTo>
                  <a:pt x="10414" y="0"/>
                </a:lnTo>
                <a:lnTo>
                  <a:pt x="11938" y="4449"/>
                </a:lnTo>
                <a:lnTo>
                  <a:pt x="0" y="9652"/>
                </a:lnTo>
                <a:lnTo>
                  <a:pt x="0" y="0"/>
                </a:lnTo>
              </a:path>
            </a:pathLst>
          </a:custGeom>
          <a:solidFill>
            <a:srgbClr val="E3D88B"/>
          </a:solidFill>
          <a:ln w="9525" cap="flat">
            <a:solidFill>
              <a:srgbClr val="808080">
                <a:alpha val="0"/>
              </a:srgb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552450"/>
            <a:ext cx="3273425" cy="129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297363" y="0"/>
            <a:ext cx="1111850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NL" dirty="0" smtClean="0"/>
              <a:t>Click to edit the title text format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09925"/>
            <a:ext cx="21944013" cy="795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nl-NL" dirty="0" smtClean="0"/>
              <a:t>Click to edit the outline text format</a:t>
            </a:r>
          </a:p>
          <a:p>
            <a:pPr lvl="1"/>
            <a:r>
              <a:rPr lang="en-GB" altLang="nl-NL" dirty="0" smtClean="0"/>
              <a:t>Second Outline Level</a:t>
            </a:r>
          </a:p>
          <a:p>
            <a:pPr lvl="2"/>
            <a:r>
              <a:rPr lang="en-GB" altLang="nl-NL" dirty="0" smtClean="0"/>
              <a:t>Third Outline Level</a:t>
            </a:r>
          </a:p>
          <a:p>
            <a:pPr lvl="3"/>
            <a:r>
              <a:rPr lang="en-GB" altLang="nl-NL" dirty="0" smtClean="0"/>
              <a:t>Fourth Outline Level</a:t>
            </a:r>
          </a:p>
          <a:p>
            <a:pPr lvl="4"/>
            <a:r>
              <a:rPr lang="en-GB" altLang="nl-NL" dirty="0" smtClean="0"/>
              <a:t>Fifth Outline Level</a:t>
            </a:r>
          </a:p>
          <a:p>
            <a:pPr lvl="4"/>
            <a:r>
              <a:rPr lang="en-GB" altLang="nl-NL" dirty="0" smtClean="0"/>
              <a:t>Sixth Outline Level</a:t>
            </a:r>
          </a:p>
          <a:p>
            <a:pPr lvl="4"/>
            <a:r>
              <a:rPr lang="en-GB" altLang="nl-NL" dirty="0" smtClean="0"/>
              <a:t>Seventh Outline Level</a:t>
            </a:r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dt"/>
          </p:nvPr>
        </p:nvSpPr>
        <p:spPr bwMode="auto">
          <a:xfrm>
            <a:off x="134938" y="12690475"/>
            <a:ext cx="58991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 sz="4800">
                <a:solidFill>
                  <a:srgbClr val="FFFFFF"/>
                </a:solidFill>
                <a:latin typeface="Courier New" panose="02070309020205020404" pitchFamily="49" charset="0"/>
                <a:ea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/>
          </p:nvPr>
        </p:nvSpPr>
        <p:spPr bwMode="auto">
          <a:xfrm>
            <a:off x="22494875" y="12690475"/>
            <a:ext cx="16446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</a:tabLst>
              <a:defRPr sz="4800">
                <a:solidFill>
                  <a:srgbClr val="6F2576"/>
                </a:solidFill>
                <a:ea typeface="DejaVu Sans" charset="0"/>
                <a:cs typeface="DejaVu Sans" charset="0"/>
              </a:defRPr>
            </a:lvl1pPr>
          </a:lstStyle>
          <a:p>
            <a:fld id="{47400ACC-E7C6-4651-896F-5F59278A2EC3}" type="slidenum">
              <a:rPr lang="en-US" altLang="nl-NL"/>
              <a:pPr/>
              <a:t>‹#›</a:t>
            </a:fld>
            <a:endParaRPr lang="en-US" altLang="nl-N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8077200" y="12771436"/>
            <a:ext cx="9803432" cy="6715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l-NL" dirty="0" err="1" smtClean="0"/>
              <a:t>Point-to-point</a:t>
            </a:r>
            <a:r>
              <a:rPr lang="nl-NL" dirty="0" smtClean="0"/>
              <a:t> protocol </a:t>
            </a:r>
            <a:r>
              <a:rPr lang="nl-NL" dirty="0" err="1" smtClean="0"/>
              <a:t>exploration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72" y="2045215"/>
            <a:ext cx="908049" cy="9080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 kern="1200">
          <a:solidFill>
            <a:srgbClr val="FFFFFF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marL="742950" indent="-28575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2pPr>
      <a:lvl3pPr marL="11430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3pPr>
      <a:lvl4pPr marL="16002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4pPr>
      <a:lvl5pPr marL="20574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5pPr>
      <a:lvl6pPr marL="25146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6pPr>
      <a:lvl7pPr marL="29718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7pPr>
      <a:lvl8pPr marL="34290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8pPr>
      <a:lvl9pPr marL="3886200" indent="-228600" algn="ctr" defTabSz="457200" rtl="0" eaLnBrk="1" fontAlgn="base" hangingPunct="1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6000">
          <a:solidFill>
            <a:srgbClr val="FFFFFF"/>
          </a:solidFill>
          <a:latin typeface="Ubuntu Mono" pitchFamily="1" charset="0"/>
          <a:ea typeface="AR PL SungtiL GB" charset="0"/>
          <a:cs typeface="AR PL SungtiL GB" charset="0"/>
        </a:defRPr>
      </a:lvl9pPr>
    </p:titleStyle>
    <p:bodyStyle>
      <a:lvl1pPr marL="342900" indent="-342900" algn="l" defTabSz="457200" rtl="0" eaLnBrk="1" fontAlgn="base" hangingPunct="1">
        <a:lnSpc>
          <a:spcPct val="83000"/>
        </a:lnSpc>
        <a:spcBef>
          <a:spcPts val="23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400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fontAlgn="base" hangingPunct="1">
        <a:lnSpc>
          <a:spcPct val="8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800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fontAlgn="base" hangingPunct="1">
        <a:lnSpc>
          <a:spcPct val="8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fontAlgn="base" hangingPunct="1">
        <a:lnSpc>
          <a:spcPct val="8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000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fontAlgn="base" hangingPunct="1">
        <a:lnSpc>
          <a:spcPct val="8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600" kern="1200">
          <a:solidFill>
            <a:srgbClr val="00000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0" y="2119916"/>
            <a:ext cx="18288000" cy="2990305"/>
          </a:xfrm>
        </p:spPr>
        <p:txBody>
          <a:bodyPr/>
          <a:lstStyle/>
          <a:p>
            <a:r>
              <a:rPr lang="en-US" sz="8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Point-to-point protocol exploration</a:t>
            </a:r>
            <a:endParaRPr lang="nl-NL" sz="8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97200" y="5410060"/>
            <a:ext cx="18389600" cy="518021"/>
          </a:xfrm>
        </p:spPr>
        <p:txBody>
          <a:bodyPr/>
          <a:lstStyle/>
          <a:p>
            <a:r>
              <a:rPr lang="en-US" sz="4000" dirty="0" err="1" smtClean="0"/>
              <a:t>Nayib</a:t>
            </a:r>
            <a:r>
              <a:rPr lang="en-US" sz="4000" dirty="0" smtClean="0"/>
              <a:t> </a:t>
            </a:r>
            <a:r>
              <a:rPr lang="en-US" sz="4000" dirty="0" err="1" smtClean="0"/>
              <a:t>Boukadida</a:t>
            </a:r>
            <a:endParaRPr lang="en-US" sz="4000" dirty="0" smtClean="0"/>
          </a:p>
          <a:p>
            <a:r>
              <a:rPr lang="en-US" sz="4000" dirty="0" smtClean="0"/>
              <a:t>n.boukadida@nikhef.nl</a:t>
            </a:r>
            <a:endParaRPr lang="nl-NL" sz="4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dirty="0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D886CD1-32A0-4837-86F4-C6A82DA0CFB0}" type="slidenum">
              <a:rPr lang="en-US" altLang="nl-NL"/>
              <a:pPr/>
              <a:t>1</a:t>
            </a:fld>
            <a:endParaRPr lang="en-US" altLang="nl-NL"/>
          </a:p>
        </p:txBody>
      </p:sp>
      <p:sp>
        <p:nvSpPr>
          <p:cNvPr id="10" name="Subtitle 6"/>
          <p:cNvSpPr txBox="1">
            <a:spLocks/>
          </p:cNvSpPr>
          <p:nvPr/>
        </p:nvSpPr>
        <p:spPr bwMode="auto">
          <a:xfrm>
            <a:off x="2860231" y="9993079"/>
            <a:ext cx="9029576" cy="1904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F. </a:t>
            </a:r>
            <a:r>
              <a:rPr lang="en-US" sz="3200" dirty="0" err="1"/>
              <a:t>Schreuder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A. </a:t>
            </a:r>
            <a:r>
              <a:rPr lang="en-US" sz="3200" dirty="0" err="1"/>
              <a:t>Borga</a:t>
            </a:r>
            <a:endParaRPr lang="en-US" sz="3200" dirty="0"/>
          </a:p>
          <a:p>
            <a:pPr>
              <a:defRPr/>
            </a:pPr>
            <a:r>
              <a:rPr lang="en-US" sz="3200" dirty="0"/>
              <a:t>P. </a:t>
            </a:r>
            <a:r>
              <a:rPr lang="en-US" sz="3200" dirty="0" err="1"/>
              <a:t>Jansweijer</a:t>
            </a:r>
            <a:endParaRPr lang="en-US" sz="3200" dirty="0"/>
          </a:p>
        </p:txBody>
      </p:sp>
      <p:sp>
        <p:nvSpPr>
          <p:cNvPr id="11" name="Subtitle 6"/>
          <p:cNvSpPr txBox="1">
            <a:spLocks/>
          </p:cNvSpPr>
          <p:nvPr/>
        </p:nvSpPr>
        <p:spPr bwMode="auto">
          <a:xfrm>
            <a:off x="11090918" y="10466171"/>
            <a:ext cx="9029576" cy="133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 dirty="0"/>
              <a:t>W.E. Dolman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852327" y="7809938"/>
            <a:ext cx="3506758" cy="17707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602281" y="7809938"/>
            <a:ext cx="3545476" cy="13898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68" y="3329608"/>
            <a:ext cx="20981911" cy="6840760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Mandatory: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Line rate must be at least 10 </a:t>
            </a:r>
            <a:r>
              <a:rPr lang="en-US" sz="4400" dirty="0" err="1" smtClean="0"/>
              <a:t>Gbit</a:t>
            </a:r>
            <a:r>
              <a:rPr lang="en-US" sz="4400" dirty="0" smtClean="0"/>
              <a:t>/s </a:t>
            </a:r>
            <a:r>
              <a:rPr lang="en-US" sz="4400" dirty="0" smtClean="0"/>
              <a:t>(1,25 </a:t>
            </a:r>
            <a:r>
              <a:rPr lang="en-US" sz="4400" dirty="0" smtClean="0"/>
              <a:t>GB/s</a:t>
            </a:r>
            <a:r>
              <a:rPr lang="en-US" sz="4400" dirty="0" smtClean="0"/>
              <a:t>)</a:t>
            </a:r>
            <a:endParaRPr lang="en-US" sz="44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Flow control must be present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Range distance coverage has to be 10 - 200 meters (normal distance</a:t>
            </a:r>
            <a:r>
              <a:rPr lang="en-US" sz="4400" dirty="0" smtClean="0"/>
              <a:t>)</a:t>
            </a:r>
            <a:endParaRPr lang="en-US" sz="4400" dirty="0"/>
          </a:p>
          <a:p>
            <a:pPr marL="0" indent="0">
              <a:defRPr/>
            </a:pPr>
            <a:endParaRPr lang="en-US" sz="3600" b="1" dirty="0" smtClean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Optional: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Cyclic Redundancy Check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Forward Error Correction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/>
              <a:t>Channel bonding</a:t>
            </a:r>
          </a:p>
          <a:p>
            <a:pPr marL="0" indent="0">
              <a:defRPr/>
            </a:pPr>
            <a:endParaRPr lang="en-US" sz="4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10</a:t>
            </a:fld>
            <a:endParaRPr lang="en-US" altLang="nl-NL" dirty="0"/>
          </a:p>
        </p:txBody>
      </p:sp>
      <p:sp>
        <p:nvSpPr>
          <p:cNvPr id="11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34547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5729404" y="3113584"/>
            <a:ext cx="8410121" cy="2040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5729405" y="6930008"/>
            <a:ext cx="8193171" cy="342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1040" y="2321496"/>
            <a:ext cx="15481720" cy="943304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nl-NL" sz="4400" dirty="0" err="1"/>
              <a:t>Vendor</a:t>
            </a:r>
            <a:r>
              <a:rPr lang="nl-NL" sz="4400" dirty="0"/>
              <a:t> </a:t>
            </a:r>
            <a:r>
              <a:rPr lang="nl-NL" sz="4400" b="1" dirty="0" err="1"/>
              <a:t>dependent</a:t>
            </a:r>
            <a:r>
              <a:rPr lang="nl-NL" sz="4400" dirty="0"/>
              <a:t> </a:t>
            </a:r>
            <a:r>
              <a:rPr lang="nl-NL" sz="4400" dirty="0" err="1"/>
              <a:t>protocols</a:t>
            </a:r>
            <a:endParaRPr lang="nl-NL" sz="4400" dirty="0"/>
          </a:p>
          <a:p>
            <a:pPr marL="719138" indent="-719138">
              <a:buFont typeface="Wingdings"/>
              <a:buChar char="v"/>
              <a:defRPr/>
            </a:pPr>
            <a:r>
              <a:rPr lang="nl-NL" sz="4800" dirty="0" err="1"/>
              <a:t>Altera</a:t>
            </a:r>
            <a:r>
              <a:rPr lang="nl-NL" sz="4800" dirty="0"/>
              <a:t> </a:t>
            </a:r>
            <a:r>
              <a:rPr lang="nl-NL" sz="4800" dirty="0" err="1"/>
              <a:t>SerialLite</a:t>
            </a:r>
            <a:r>
              <a:rPr lang="nl-NL" sz="4800" dirty="0"/>
              <a:t> II &amp; III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Speeds </a:t>
            </a:r>
            <a:r>
              <a:rPr lang="nl-NL" sz="4000" dirty="0"/>
              <a:t>up </a:t>
            </a:r>
            <a:r>
              <a:rPr lang="nl-NL" sz="4000" dirty="0" err="1"/>
              <a:t>to</a:t>
            </a:r>
            <a:r>
              <a:rPr lang="nl-NL" sz="4000" dirty="0"/>
              <a:t> 28 </a:t>
            </a:r>
            <a:r>
              <a:rPr lang="nl-NL" sz="4000" dirty="0" err="1" smtClean="0"/>
              <a:t>Gbit</a:t>
            </a:r>
            <a:r>
              <a:rPr lang="nl-NL" sz="4000" dirty="0" smtClean="0"/>
              <a:t>/s </a:t>
            </a:r>
            <a:r>
              <a:rPr lang="nl-NL" sz="4000" dirty="0"/>
              <a:t>(</a:t>
            </a:r>
            <a:r>
              <a:rPr lang="nl-NL" sz="4000" dirty="0" err="1"/>
              <a:t>Transceiver</a:t>
            </a:r>
            <a:r>
              <a:rPr lang="nl-NL" sz="4000" dirty="0"/>
              <a:t> </a:t>
            </a:r>
            <a:r>
              <a:rPr lang="nl-NL" sz="4000" dirty="0" err="1"/>
              <a:t>dependent</a:t>
            </a:r>
            <a:r>
              <a:rPr lang="nl-NL" sz="4000" dirty="0"/>
              <a:t>)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SLII </a:t>
            </a:r>
            <a:r>
              <a:rPr lang="nl-NL" sz="4000" dirty="0"/>
              <a:t>supports flow control / SLIII </a:t>
            </a:r>
            <a:r>
              <a:rPr lang="nl-NL" sz="4000" dirty="0" err="1"/>
              <a:t>not</a:t>
            </a:r>
            <a:r>
              <a:rPr lang="nl-NL" sz="4000" dirty="0"/>
              <a:t> </a:t>
            </a:r>
            <a:r>
              <a:rPr lang="nl-NL" sz="4000" dirty="0" err="1"/>
              <a:t>very</a:t>
            </a:r>
            <a:r>
              <a:rPr lang="nl-NL" sz="4000" dirty="0"/>
              <a:t> </a:t>
            </a:r>
            <a:r>
              <a:rPr lang="nl-NL" sz="4000" dirty="0" err="1"/>
              <a:t>clear</a:t>
            </a:r>
            <a:endParaRPr lang="nl-NL" sz="40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CRC-32 </a:t>
            </a:r>
            <a:r>
              <a:rPr lang="nl-NL" sz="4000" dirty="0"/>
              <a:t>Error </a:t>
            </a:r>
            <a:r>
              <a:rPr lang="nl-NL" sz="4000" dirty="0" err="1"/>
              <a:t>Correction</a:t>
            </a:r>
            <a:endParaRPr lang="nl-NL" sz="40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FEC </a:t>
            </a:r>
            <a:r>
              <a:rPr lang="nl-NL" sz="4000" dirty="0" err="1"/>
              <a:t>not</a:t>
            </a:r>
            <a:r>
              <a:rPr lang="nl-NL" sz="4000" dirty="0"/>
              <a:t> </a:t>
            </a:r>
            <a:r>
              <a:rPr lang="nl-NL" sz="4000" dirty="0" err="1"/>
              <a:t>mentioned</a:t>
            </a:r>
            <a:endParaRPr lang="nl-NL" sz="40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64b/67b </a:t>
            </a:r>
            <a:r>
              <a:rPr lang="nl-NL" sz="4000" dirty="0" err="1" smtClean="0"/>
              <a:t>encoding</a:t>
            </a:r>
            <a:endParaRPr lang="nl-NL" sz="3000" dirty="0"/>
          </a:p>
          <a:p>
            <a:pPr marL="719138" indent="-719138">
              <a:buFont typeface="Wingdings"/>
              <a:buChar char="v"/>
              <a:defRPr/>
            </a:pPr>
            <a:r>
              <a:rPr lang="nl-NL" sz="4800" dirty="0" err="1"/>
              <a:t>Xilinx</a:t>
            </a:r>
            <a:r>
              <a:rPr lang="nl-NL" sz="4800" dirty="0"/>
              <a:t> Aurora 8b/10b &amp; 64b/66b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Speeds </a:t>
            </a:r>
            <a:r>
              <a:rPr lang="nl-NL" sz="4000" dirty="0"/>
              <a:t>up </a:t>
            </a:r>
            <a:r>
              <a:rPr lang="nl-NL" sz="4000" dirty="0" err="1"/>
              <a:t>to</a:t>
            </a:r>
            <a:r>
              <a:rPr lang="nl-NL" sz="4000" dirty="0"/>
              <a:t> 26 </a:t>
            </a:r>
            <a:r>
              <a:rPr lang="nl-NL" sz="4000" dirty="0" err="1" smtClean="0"/>
              <a:t>Gbit</a:t>
            </a:r>
            <a:r>
              <a:rPr lang="nl-NL" sz="4000" dirty="0" smtClean="0"/>
              <a:t>/s </a:t>
            </a:r>
            <a:r>
              <a:rPr lang="nl-NL" sz="4000" dirty="0"/>
              <a:t>(</a:t>
            </a:r>
            <a:r>
              <a:rPr lang="nl-NL" sz="4000" dirty="0" err="1"/>
              <a:t>Transceiver</a:t>
            </a:r>
            <a:r>
              <a:rPr lang="nl-NL" sz="4000" dirty="0"/>
              <a:t> </a:t>
            </a:r>
            <a:r>
              <a:rPr lang="nl-NL" sz="4000" dirty="0" err="1"/>
              <a:t>dependent</a:t>
            </a:r>
            <a:r>
              <a:rPr lang="nl-NL" sz="4000" dirty="0"/>
              <a:t>)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Flow </a:t>
            </a:r>
            <a:r>
              <a:rPr lang="nl-NL" sz="4000" dirty="0"/>
              <a:t>control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CRC-32 </a:t>
            </a:r>
            <a:r>
              <a:rPr lang="nl-NL" sz="4000" dirty="0"/>
              <a:t>Error </a:t>
            </a:r>
            <a:r>
              <a:rPr lang="nl-NL" sz="4000" dirty="0" err="1"/>
              <a:t>correction</a:t>
            </a:r>
            <a:endParaRPr lang="nl-NL" sz="40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FEC </a:t>
            </a:r>
            <a:r>
              <a:rPr lang="nl-NL" sz="4000" dirty="0" err="1"/>
              <a:t>not</a:t>
            </a:r>
            <a:r>
              <a:rPr lang="nl-NL" sz="4000" dirty="0"/>
              <a:t> </a:t>
            </a:r>
            <a:r>
              <a:rPr lang="nl-NL" sz="4000" dirty="0" err="1"/>
              <a:t>mentioned</a:t>
            </a:r>
            <a:endParaRPr lang="nl-NL" sz="4000" dirty="0"/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nl-NL" sz="4000" dirty="0" smtClean="0"/>
              <a:t>64b/66b </a:t>
            </a:r>
            <a:r>
              <a:rPr lang="nl-NL" sz="4000" dirty="0" err="1" smtClean="0"/>
              <a:t>encoding</a:t>
            </a:r>
            <a:endParaRPr lang="nl-NL" sz="4000" dirty="0" smtClean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err="1"/>
              <a:t>Microsemi</a:t>
            </a:r>
            <a:r>
              <a:rPr lang="en-US" sz="4800" dirty="0"/>
              <a:t> </a:t>
            </a:r>
            <a:r>
              <a:rPr lang="en-US" sz="4800" dirty="0" err="1"/>
              <a:t>litefast</a:t>
            </a:r>
            <a:r>
              <a:rPr lang="en-US" sz="4800" dirty="0"/>
              <a:t> – Somewhat older</a:t>
            </a:r>
            <a:endParaRPr lang="nl-NL" sz="4800" dirty="0"/>
          </a:p>
          <a:p>
            <a:pPr marL="0" indent="0">
              <a:buNone/>
              <a:defRPr/>
            </a:pPr>
            <a:r>
              <a:rPr lang="nl-NL" sz="2000" dirty="0"/>
              <a:t>      </a:t>
            </a:r>
          </a:p>
          <a:p>
            <a:endParaRPr lang="nl-NL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dirty="0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11</a:t>
            </a:fld>
            <a:endParaRPr lang="en-US" altLang="nl-NL" dirty="0"/>
          </a:p>
        </p:txBody>
      </p:sp>
      <p:sp>
        <p:nvSpPr>
          <p:cNvPr id="10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98569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094" y="3041576"/>
            <a:ext cx="7776864" cy="897531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4400" dirty="0" smtClean="0"/>
              <a:t>Vendor </a:t>
            </a:r>
            <a:r>
              <a:rPr lang="en-US" sz="4400" b="1" dirty="0" smtClean="0"/>
              <a:t>independent</a:t>
            </a:r>
            <a:r>
              <a:rPr lang="en-US" sz="4400" dirty="0" smtClean="0"/>
              <a:t> protocols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Interlaken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Clear documentation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meets all requirements by a fair margin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SATA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Lane rate is not sufficient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Older 8b/10b encoding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Includes flow control / CRC-32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Not open source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No bonding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CPRI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Unclear documentation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Sufficient lane rate and encoding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Channel bonding not supported</a:t>
            </a:r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12</a:t>
            </a:fld>
            <a:endParaRPr lang="en-US" alt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72818" y="3185592"/>
            <a:ext cx="7560840" cy="33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HyperTransport</a:t>
            </a:r>
            <a:endParaRPr lang="nl-NL" sz="3600" dirty="0" smtClean="0"/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smtClean="0"/>
              <a:t>High speeds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Parallel bus</a:t>
            </a:r>
            <a:endParaRPr lang="nl-NL" sz="3000" dirty="0" smtClean="0"/>
          </a:p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Fibre</a:t>
            </a:r>
            <a:r>
              <a:rPr lang="nl-NL" sz="3600" dirty="0" smtClean="0"/>
              <a:t> Channel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smtClean="0"/>
              <a:t>No </a:t>
            </a:r>
            <a:r>
              <a:rPr lang="nl-NL" sz="3000" dirty="0" err="1" smtClean="0"/>
              <a:t>documentation</a:t>
            </a:r>
            <a:r>
              <a:rPr lang="nl-NL" sz="3000" dirty="0" smtClean="0"/>
              <a:t> found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Only old presentations to be found</a:t>
            </a:r>
            <a:endParaRPr lang="nl-NL" sz="3000" dirty="0" smtClean="0"/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err="1" smtClean="0"/>
              <a:t>Not</a:t>
            </a:r>
            <a:r>
              <a:rPr lang="nl-NL" sz="3000" dirty="0" smtClean="0"/>
              <a:t> open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72818" y="7353145"/>
            <a:ext cx="13334773" cy="50005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224448" y="3187113"/>
            <a:ext cx="7560840" cy="33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en-US" sz="3600" dirty="0" smtClean="0"/>
              <a:t>XAUI</a:t>
            </a:r>
          </a:p>
          <a:p>
            <a:pPr marL="857250" lvl="1" indent="-4572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Combines multiple slower line to 10 </a:t>
            </a:r>
            <a:r>
              <a:rPr lang="en-US" sz="3000" dirty="0" err="1" smtClean="0"/>
              <a:t>Gbps</a:t>
            </a:r>
            <a:r>
              <a:rPr lang="en-US" sz="3000" dirty="0" smtClean="0"/>
              <a:t> link</a:t>
            </a:r>
          </a:p>
          <a:p>
            <a:pPr marL="857250" lvl="1" indent="-4572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Used in combination with Ethernet</a:t>
            </a:r>
            <a:endParaRPr lang="nl-NL" sz="3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416556" y="1987799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explicitly full of stuff!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120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3041576"/>
            <a:ext cx="7012360" cy="8975319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3600" dirty="0" smtClean="0"/>
              <a:t>Vendor independent protocols</a:t>
            </a:r>
          </a:p>
          <a:p>
            <a:pPr>
              <a:buFont typeface="Wingdings"/>
              <a:buChar char="v"/>
              <a:defRPr/>
            </a:pPr>
            <a:r>
              <a:rPr lang="en-US" sz="3600" b="1" dirty="0" smtClean="0"/>
              <a:t>Interlaken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Clear documentation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meets all requirements by a fair margin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SATA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Lane rate is not sufficient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Older 8b/10b encoding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Includes flow control / CRC-32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Not open source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No bonding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CPRI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Unclear documentation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Sufficient lane rate and encoding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Channel bonding not supported</a:t>
            </a:r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13</a:t>
            </a:fld>
            <a:endParaRPr lang="en-US" altLang="nl-NL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9172818" y="3185592"/>
            <a:ext cx="7560840" cy="33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HyperTransport</a:t>
            </a:r>
            <a:endParaRPr lang="nl-NL" sz="3600" dirty="0" smtClean="0"/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smtClean="0"/>
              <a:t>High speeds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Parallel bus</a:t>
            </a:r>
            <a:endParaRPr lang="nl-NL" sz="3000" dirty="0" smtClean="0"/>
          </a:p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Fibre</a:t>
            </a:r>
            <a:r>
              <a:rPr lang="nl-NL" sz="3600" dirty="0" smtClean="0"/>
              <a:t> Channel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smtClean="0"/>
              <a:t>No </a:t>
            </a:r>
            <a:r>
              <a:rPr lang="nl-NL" sz="3000" dirty="0" err="1" smtClean="0"/>
              <a:t>documentation</a:t>
            </a:r>
            <a:r>
              <a:rPr lang="nl-NL" sz="3000" dirty="0" smtClean="0"/>
              <a:t> found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Only old presentations to be found</a:t>
            </a:r>
            <a:endParaRPr lang="nl-NL" sz="3000" dirty="0" smtClean="0"/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nl-NL" sz="3000" dirty="0" err="1" smtClean="0"/>
              <a:t>Not</a:t>
            </a:r>
            <a:r>
              <a:rPr lang="nl-NL" sz="3000" dirty="0" smtClean="0"/>
              <a:t> open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172818" y="7353145"/>
            <a:ext cx="13334773" cy="50005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6296456" y="3041576"/>
            <a:ext cx="7560840" cy="3351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en-US" sz="3600" dirty="0" smtClean="0"/>
              <a:t>XAUI</a:t>
            </a:r>
          </a:p>
          <a:p>
            <a:pPr marL="857250" lvl="1" indent="-4572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Combines multiple slower line to 10 </a:t>
            </a:r>
            <a:r>
              <a:rPr lang="en-US" sz="3000" dirty="0" err="1" smtClean="0"/>
              <a:t>Gbps</a:t>
            </a:r>
            <a:r>
              <a:rPr lang="en-US" sz="3000" dirty="0" smtClean="0"/>
              <a:t> link</a:t>
            </a:r>
          </a:p>
          <a:p>
            <a:pPr marL="857250" lvl="1" indent="-457200">
              <a:buFont typeface="Wingdings" panose="05000000000000000000" pitchFamily="2" charset="2"/>
              <a:buChar char="q"/>
              <a:defRPr/>
            </a:pPr>
            <a:r>
              <a:rPr lang="en-US" sz="3000" dirty="0" smtClean="0"/>
              <a:t>Used in combination with Ethernet</a:t>
            </a:r>
            <a:endParaRPr lang="nl-NL" sz="30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5416556" y="1987799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explicitly full of stuff!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480032" y="7353145"/>
            <a:ext cx="2736304" cy="5121479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nl-NL" sz="54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Ubuntu Mono" pitchFamily="1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4415136" y="4193704"/>
            <a:ext cx="7560840" cy="3159441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274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Interlaken</a:t>
            </a:r>
            <a:r>
              <a:rPr lang="nl-NL" dirty="0"/>
              <a:t> Protocol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641422" y="1691087"/>
            <a:ext cx="7677519" cy="48393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208224" y="6621358"/>
            <a:ext cx="8543914" cy="569285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14</a:t>
            </a:fld>
            <a:endParaRPr lang="en-US" altLang="nl-NL" dirty="0"/>
          </a:p>
        </p:txBody>
      </p:sp>
      <p:sp>
        <p:nvSpPr>
          <p:cNvPr id="9" name="Объект 2"/>
          <p:cNvSpPr txBox="1">
            <a:spLocks/>
          </p:cNvSpPr>
          <p:nvPr/>
        </p:nvSpPr>
        <p:spPr bwMode="auto">
          <a:xfrm>
            <a:off x="2953118" y="3329608"/>
            <a:ext cx="10900201" cy="51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Revision 1.2 October 7, </a:t>
            </a:r>
            <a:r>
              <a:rPr lang="en-US" sz="4800" dirty="0" smtClean="0"/>
              <a:t>2008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Property of Cortina Systems and Cisco Systems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Royalty-free</a:t>
            </a:r>
            <a:endParaRPr lang="en-US" sz="4800" b="1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Interlaken Alliance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Many members, among </a:t>
            </a:r>
            <a:r>
              <a:rPr lang="en-US" sz="4800" dirty="0" smtClean="0"/>
              <a:t>others:</a:t>
            </a:r>
          </a:p>
          <a:p>
            <a:pPr marL="1519238" lvl="2" indent="-719138">
              <a:buFont typeface="Wingdings" panose="05000000000000000000" pitchFamily="2" charset="2"/>
              <a:buChar char="q"/>
              <a:defRPr/>
            </a:pPr>
            <a:r>
              <a:rPr lang="en-US" sz="3800" dirty="0" smtClean="0"/>
              <a:t>Broadcom</a:t>
            </a:r>
            <a:r>
              <a:rPr lang="en-US" sz="3800" dirty="0"/>
              <a:t>, Intel, Lattice, </a:t>
            </a:r>
            <a:r>
              <a:rPr lang="en-US" sz="3800" dirty="0" err="1"/>
              <a:t>Microsemi</a:t>
            </a:r>
            <a:r>
              <a:rPr lang="en-US" sz="3800" dirty="0"/>
              <a:t>, </a:t>
            </a:r>
            <a:r>
              <a:rPr lang="en-US" sz="3800" dirty="0" smtClean="0"/>
              <a:t>Xilinx</a:t>
            </a:r>
          </a:p>
          <a:p>
            <a:pPr marL="719138" indent="-719138">
              <a:buFont typeface="Wingdings" panose="05000000000000000000" pitchFamily="2" charset="2"/>
              <a:buChar char="v"/>
              <a:defRPr/>
            </a:pPr>
            <a:r>
              <a:rPr lang="en-US" sz="4800" dirty="0"/>
              <a:t>It was made because… </a:t>
            </a:r>
          </a:p>
        </p:txBody>
      </p:sp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40414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Implementation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15</a:t>
            </a:fld>
            <a:endParaRPr lang="en-US" alt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4978424" y="4213381"/>
            <a:ext cx="14630400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978424" y="2286796"/>
            <a:ext cx="14401600" cy="1730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151252" y="9594304"/>
            <a:ext cx="3688354" cy="2631827"/>
          </a:xfrm>
          <a:prstGeom prst="rect">
            <a:avLst/>
          </a:prstGeom>
        </p:spPr>
      </p:pic>
      <p:sp>
        <p:nvSpPr>
          <p:cNvPr id="10" name="Объект 2"/>
          <p:cNvSpPr txBox="1">
            <a:spLocks/>
          </p:cNvSpPr>
          <p:nvPr/>
        </p:nvSpPr>
        <p:spPr bwMode="auto">
          <a:xfrm>
            <a:off x="2830960" y="6137920"/>
            <a:ext cx="19872446" cy="498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Worked </a:t>
            </a:r>
            <a:r>
              <a:rPr lang="en-US" sz="4800" dirty="0"/>
              <a:t>on a implementation in VHDL – </a:t>
            </a:r>
            <a:r>
              <a:rPr lang="en-US" sz="4800" dirty="0" smtClean="0"/>
              <a:t>target Xilinx VC707 board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Only the transceiver and </a:t>
            </a:r>
            <a:r>
              <a:rPr lang="en-US" sz="4800" dirty="0" smtClean="0"/>
              <a:t>FIFOs </a:t>
            </a:r>
            <a:r>
              <a:rPr lang="en-US" sz="4800" dirty="0"/>
              <a:t>make use of </a:t>
            </a:r>
            <a:r>
              <a:rPr lang="en-US" sz="4800" dirty="0" smtClean="0"/>
              <a:t>a proprietary IP Core</a:t>
            </a:r>
            <a:endParaRPr lang="en-US" sz="4800" dirty="0"/>
          </a:p>
          <a:p>
            <a:pPr marL="719138" indent="-719138">
              <a:buFont typeface="Wingdings"/>
              <a:buChar char="v"/>
              <a:defRPr/>
            </a:pPr>
            <a:r>
              <a:rPr lang="nl-NL" sz="4800" dirty="0"/>
              <a:t>Overhead (Single </a:t>
            </a:r>
            <a:r>
              <a:rPr lang="nl-NL" sz="4800" dirty="0" err="1"/>
              <a:t>lane</a:t>
            </a:r>
            <a:r>
              <a:rPr lang="nl-NL" sz="4800" dirty="0"/>
              <a:t>)</a:t>
            </a:r>
          </a:p>
          <a:p>
            <a:pPr marL="1519238" lvl="2" indent="-719138">
              <a:buFont typeface="Wingdings" panose="05000000000000000000" pitchFamily="2" charset="2"/>
              <a:buChar char="q"/>
              <a:defRPr/>
            </a:pPr>
            <a:r>
              <a:rPr lang="en-US" sz="3800" dirty="0"/>
              <a:t>Bursts : </a:t>
            </a:r>
            <a:r>
              <a:rPr lang="en-US" sz="3800" dirty="0" err="1"/>
              <a:t>BurstMax</a:t>
            </a:r>
            <a:r>
              <a:rPr lang="en-US" sz="3800" dirty="0"/>
              <a:t> 32 (256 B), </a:t>
            </a:r>
            <a:r>
              <a:rPr lang="en-US" sz="3800" dirty="0" err="1"/>
              <a:t>BurstMin</a:t>
            </a:r>
            <a:r>
              <a:rPr lang="en-US" sz="3800" dirty="0"/>
              <a:t> 4 (32 B)  -&gt;  2/34 = 5,88% (Best case)</a:t>
            </a:r>
          </a:p>
          <a:p>
            <a:pPr marL="1519238" lvl="2" indent="-719138">
              <a:buFont typeface="Wingdings" panose="05000000000000000000" pitchFamily="2" charset="2"/>
              <a:buChar char="q"/>
              <a:defRPr/>
            </a:pPr>
            <a:r>
              <a:rPr lang="en-US" sz="3800" dirty="0" err="1"/>
              <a:t>Metaframing</a:t>
            </a:r>
            <a:r>
              <a:rPr lang="en-US" sz="3800" dirty="0"/>
              <a:t> : </a:t>
            </a:r>
            <a:r>
              <a:rPr lang="en-US" sz="3800" dirty="0" err="1" smtClean="0"/>
              <a:t>Metaframelength</a:t>
            </a:r>
            <a:r>
              <a:rPr lang="en-US" sz="3800" dirty="0" smtClean="0"/>
              <a:t> </a:t>
            </a:r>
            <a:r>
              <a:rPr lang="en-US" sz="3800" dirty="0"/>
              <a:t>2048 (16.384 B) -&gt; 4/2048 = 0,20%</a:t>
            </a:r>
          </a:p>
          <a:p>
            <a:pPr marL="1519238" lvl="2" indent="-719138">
              <a:buFont typeface="Wingdings" panose="05000000000000000000" pitchFamily="2" charset="2"/>
              <a:buChar char="q"/>
              <a:defRPr/>
            </a:pPr>
            <a:r>
              <a:rPr lang="en-US" sz="3800" dirty="0"/>
              <a:t>Encoding : 64b/67b -&gt; 64/67 = 4,48%</a:t>
            </a:r>
          </a:p>
          <a:p>
            <a:pPr marL="1519238" lvl="2" indent="-719138">
              <a:buFont typeface="Wingdings" panose="05000000000000000000" pitchFamily="2" charset="2"/>
              <a:buChar char="q"/>
              <a:defRPr/>
            </a:pPr>
            <a:r>
              <a:rPr lang="en-US" sz="3800" dirty="0"/>
              <a:t>Total overhead of about 10,3%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We called it Core1990</a:t>
            </a:r>
            <a:endParaRPr lang="nl-NL" sz="4800" dirty="0"/>
          </a:p>
        </p:txBody>
      </p:sp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9761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Found</a:t>
            </a:r>
            <a:r>
              <a:rPr lang="en-US" sz="4800" dirty="0"/>
              <a:t> a protocol that meets all </a:t>
            </a:r>
            <a:r>
              <a:rPr lang="en-US" sz="4800" dirty="0" smtClean="0"/>
              <a:t>requirements</a:t>
            </a:r>
            <a:endParaRPr lang="en-US" sz="4800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b="1" dirty="0"/>
              <a:t>Described</a:t>
            </a:r>
            <a:r>
              <a:rPr lang="en-US" sz="4800" dirty="0"/>
              <a:t> the protocol </a:t>
            </a:r>
            <a:r>
              <a:rPr lang="en-US" sz="4800" dirty="0" smtClean="0"/>
              <a:t>extensively in a structured document</a:t>
            </a:r>
            <a:endParaRPr lang="en-US" sz="4800" dirty="0"/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dirty="0" err="1" smtClean="0"/>
              <a:t>Vivado</a:t>
            </a:r>
            <a:r>
              <a:rPr lang="en-US" sz="4800" dirty="0" smtClean="0"/>
              <a:t> project is properly setup and </a:t>
            </a:r>
            <a:r>
              <a:rPr lang="en-US" sz="4800" b="1" dirty="0" smtClean="0"/>
              <a:t>design </a:t>
            </a:r>
            <a:r>
              <a:rPr lang="en-US" sz="4800" b="1" dirty="0"/>
              <a:t>is synthesizable</a:t>
            </a:r>
          </a:p>
          <a:p>
            <a:pPr marL="685800" indent="-685800">
              <a:buFont typeface="Wingdings" panose="05000000000000000000" pitchFamily="2" charset="2"/>
              <a:buChar char="ü"/>
            </a:pPr>
            <a:r>
              <a:rPr lang="en-US" sz="4800" dirty="0" smtClean="0"/>
              <a:t>Design </a:t>
            </a:r>
            <a:r>
              <a:rPr lang="en-US" sz="4800" dirty="0"/>
              <a:t>functions </a:t>
            </a:r>
            <a:r>
              <a:rPr lang="en-US" sz="4800" dirty="0" smtClean="0"/>
              <a:t>verified in </a:t>
            </a:r>
            <a:r>
              <a:rPr lang="en-US" sz="4800" b="1" dirty="0" smtClean="0"/>
              <a:t>behavioral simulation</a:t>
            </a:r>
            <a:endParaRPr lang="en-US" sz="4800" b="1" dirty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Complete transmitter and receiver chains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CRC-24 </a:t>
            </a:r>
            <a:r>
              <a:rPr lang="en-US" sz="3800" dirty="0"/>
              <a:t>and receiving FIFO need some </a:t>
            </a:r>
            <a:r>
              <a:rPr lang="en-US" sz="3800" dirty="0" smtClean="0"/>
              <a:t>adjustments</a:t>
            </a:r>
            <a:endParaRPr lang="en-US" sz="4800" dirty="0"/>
          </a:p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dirty="0" smtClean="0"/>
              <a:t>Not yet tested </a:t>
            </a:r>
            <a:r>
              <a:rPr lang="en-US" sz="4800" dirty="0"/>
              <a:t>in hardware</a:t>
            </a:r>
            <a:endParaRPr lang="nl-NL" sz="4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16</a:t>
            </a:fld>
            <a:endParaRPr lang="en-US" altLang="nl-NL" dirty="0"/>
          </a:p>
        </p:txBody>
      </p:sp>
      <p:sp>
        <p:nvSpPr>
          <p:cNvPr id="7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4011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17</a:t>
            </a:fld>
            <a:endParaRPr lang="en-US" alt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246475" y="2525110"/>
            <a:ext cx="5466805" cy="390084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830961" y="3266773"/>
            <a:ext cx="14761640" cy="498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Gained knowledge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Much more experience in writing correct VHDL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Better idea of how to analyze </a:t>
            </a:r>
            <a:r>
              <a:rPr lang="en-US" sz="3800" dirty="0" smtClean="0"/>
              <a:t>IP Core </a:t>
            </a:r>
            <a:r>
              <a:rPr lang="en-US" sz="3800" dirty="0"/>
              <a:t>documentation </a:t>
            </a:r>
            <a:endParaRPr lang="en-US" sz="3800" dirty="0" smtClean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More confident in designing according to specs</a:t>
            </a:r>
            <a:endParaRPr lang="en-US" sz="3800" dirty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Navigate through a lot of signals in </a:t>
            </a:r>
            <a:r>
              <a:rPr lang="en-US" sz="3800" dirty="0" smtClean="0"/>
              <a:t>simulation</a:t>
            </a:r>
            <a:endParaRPr lang="en-US" sz="3800" dirty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How to properly </a:t>
            </a:r>
            <a:r>
              <a:rPr lang="en-US" sz="3800" dirty="0" smtClean="0"/>
              <a:t>gather and research information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How to properly structure </a:t>
            </a:r>
            <a:r>
              <a:rPr lang="en-US" sz="3800" dirty="0"/>
              <a:t>a </a:t>
            </a:r>
            <a:r>
              <a:rPr lang="en-US" sz="3800" dirty="0" smtClean="0"/>
              <a:t>specification document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My accomplishment is the first step</a:t>
            </a:r>
          </a:p>
          <a:p>
            <a:pPr marL="1257300" lvl="1" indent="-636588">
              <a:buFont typeface="Wingdings" panose="05000000000000000000" pitchFamily="2" charset="2"/>
              <a:buChar char="q"/>
              <a:defRPr/>
            </a:pPr>
            <a:r>
              <a:rPr lang="en-US" sz="3800" dirty="0"/>
              <a:t>Others can learn from it and continue its development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Information and documentation will be uploaded </a:t>
            </a:r>
            <a:r>
              <a:rPr lang="en-US" sz="4800" dirty="0" smtClean="0"/>
              <a:t>to:</a:t>
            </a:r>
          </a:p>
          <a:p>
            <a:pPr marL="0" indent="0" algn="ctr">
              <a:defRPr/>
            </a:pPr>
            <a:r>
              <a:rPr lang="en-US" sz="3800" b="1" dirty="0" smtClean="0"/>
              <a:t>https</a:t>
            </a:r>
            <a:r>
              <a:rPr lang="en-US" sz="3800" b="1" dirty="0"/>
              <a:t>://opencores.org/project/core1990_interlaken</a:t>
            </a:r>
          </a:p>
          <a:p>
            <a:pPr marL="400050" lvl="1" indent="0"/>
            <a:endParaRPr lang="en-US" sz="3600" dirty="0" smtClean="0"/>
          </a:p>
          <a:p>
            <a:pPr marL="1085850" lvl="1" indent="-685800">
              <a:buFont typeface="Wingdings" panose="05000000000000000000" pitchFamily="2" charset="2"/>
              <a:buChar char="q"/>
            </a:pPr>
            <a:endParaRPr lang="nl-NL" sz="3800" dirty="0"/>
          </a:p>
        </p:txBody>
      </p:sp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92850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18</a:t>
            </a:fld>
            <a:endParaRPr lang="en-US" altLang="nl-NL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830961" y="3266773"/>
            <a:ext cx="14761640" cy="498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Gained knowledge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Much more experience in writing correct VHDL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Better idea of how to analyze </a:t>
            </a:r>
            <a:r>
              <a:rPr lang="en-US" sz="3800" dirty="0" smtClean="0"/>
              <a:t>IP Core </a:t>
            </a:r>
            <a:r>
              <a:rPr lang="en-US" sz="3800" dirty="0"/>
              <a:t>documentation </a:t>
            </a:r>
            <a:endParaRPr lang="en-US" sz="3800" dirty="0" smtClean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More confident in designing according to specs</a:t>
            </a:r>
            <a:endParaRPr lang="en-US" sz="3800" dirty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Navigate through a lot of signals in </a:t>
            </a:r>
            <a:r>
              <a:rPr lang="en-US" sz="3800" dirty="0" smtClean="0"/>
              <a:t>simulation</a:t>
            </a:r>
            <a:endParaRPr lang="en-US" sz="3800" dirty="0"/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/>
              <a:t>How to properly </a:t>
            </a:r>
            <a:r>
              <a:rPr lang="en-US" sz="3800" dirty="0" smtClean="0"/>
              <a:t>gather and research information</a:t>
            </a:r>
          </a:p>
          <a:p>
            <a:pPr marL="1257300" lvl="1" indent="-636588">
              <a:buFont typeface="Wingdings" panose="05000000000000000000" pitchFamily="2" charset="2"/>
              <a:buChar char="q"/>
            </a:pPr>
            <a:r>
              <a:rPr lang="en-US" sz="3800" dirty="0" smtClean="0"/>
              <a:t>How to properly structure </a:t>
            </a:r>
            <a:r>
              <a:rPr lang="en-US" sz="3800" dirty="0"/>
              <a:t>a </a:t>
            </a:r>
            <a:r>
              <a:rPr lang="en-US" sz="3800" dirty="0" smtClean="0"/>
              <a:t>specification document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My accomplishment is the first step</a:t>
            </a:r>
          </a:p>
          <a:p>
            <a:pPr marL="1257300" lvl="1" indent="-636588">
              <a:buFont typeface="Wingdings" panose="05000000000000000000" pitchFamily="2" charset="2"/>
              <a:buChar char="q"/>
              <a:defRPr/>
            </a:pPr>
            <a:r>
              <a:rPr lang="en-US" sz="3800" dirty="0"/>
              <a:t>Others can learn from it and continue its development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Information and documentation will be uploaded </a:t>
            </a:r>
            <a:r>
              <a:rPr lang="en-US" sz="4800" dirty="0" smtClean="0"/>
              <a:t>to:</a:t>
            </a:r>
          </a:p>
          <a:p>
            <a:pPr marL="0" indent="0" algn="ctr">
              <a:defRPr/>
            </a:pPr>
            <a:r>
              <a:rPr lang="en-US" sz="3800" b="1" dirty="0" smtClean="0"/>
              <a:t>https</a:t>
            </a:r>
            <a:r>
              <a:rPr lang="en-US" sz="3800" b="1" dirty="0"/>
              <a:t>://opencores.org/project/core1990_interlaken</a:t>
            </a:r>
          </a:p>
          <a:p>
            <a:pPr marL="400050" lvl="1" indent="0"/>
            <a:endParaRPr lang="en-US" sz="3600" dirty="0" smtClean="0"/>
          </a:p>
          <a:p>
            <a:pPr marL="1085850" lvl="1" indent="-685800">
              <a:buFont typeface="Wingdings" panose="05000000000000000000" pitchFamily="2" charset="2"/>
              <a:buChar char="q"/>
            </a:pPr>
            <a:endParaRPr lang="nl-NL" sz="3800" dirty="0"/>
          </a:p>
        </p:txBody>
      </p:sp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  <p:sp>
        <p:nvSpPr>
          <p:cNvPr id="10" name="Rectangle 9"/>
          <p:cNvSpPr/>
          <p:nvPr/>
        </p:nvSpPr>
        <p:spPr>
          <a:xfrm>
            <a:off x="5423248" y="11144449"/>
            <a:ext cx="15024992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 smtClean="0">
                <a:solidFill>
                  <a:srgbClr val="C00000"/>
                </a:solidFill>
              </a:rPr>
              <a:t>Thank you for your attention! </a:t>
            </a:r>
            <a:r>
              <a:rPr lang="en-US" sz="8000" dirty="0" smtClean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nl-NL" sz="8000" dirty="0">
              <a:solidFill>
                <a:srgbClr val="C0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246475" y="2525110"/>
            <a:ext cx="5466805" cy="39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19</a:t>
            </a:fld>
            <a:endParaRPr lang="en-US" alt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639272" y="2957757"/>
            <a:ext cx="11737304" cy="8375161"/>
          </a:xfrm>
          <a:prstGeom prst="rect">
            <a:avLst/>
          </a:prstGeom>
        </p:spPr>
      </p:pic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24679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smtClean="0"/>
              <a:t>Content</a:t>
            </a:r>
            <a:endParaRPr lang="nl-NL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526" y="3113584"/>
            <a:ext cx="21629983" cy="9161958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About </a:t>
            </a:r>
            <a:r>
              <a:rPr lang="en-US" sz="4800" dirty="0" err="1"/>
              <a:t>Nikhef</a:t>
            </a:r>
            <a:endParaRPr lang="en-US" sz="4800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Internship assignment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Structure of communication protocols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Requirements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Survey of existing protocols (vendor dependent and independent)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The Interlaken protocol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Implementation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Status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Conclusion</a:t>
            </a:r>
          </a:p>
          <a:p>
            <a:pPr>
              <a:buFont typeface="Wingdings"/>
              <a:buChar char="v"/>
              <a:defRPr/>
            </a:pPr>
            <a:endParaRPr lang="en-US" sz="2400" dirty="0"/>
          </a:p>
          <a:p>
            <a:pPr marL="0" indent="0"/>
            <a:endParaRPr lang="nl-NL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2</a:t>
            </a:fld>
            <a:endParaRPr lang="en-US" altLang="nl-NL" dirty="0"/>
          </a:p>
        </p:txBody>
      </p:sp>
      <p:sp>
        <p:nvSpPr>
          <p:cNvPr id="7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7123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500188" y="8419365"/>
            <a:ext cx="6644140" cy="4058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Interlaken</a:t>
            </a:r>
            <a:r>
              <a:rPr lang="nl-NL" dirty="0"/>
              <a:t>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47369" y="2304664"/>
            <a:ext cx="7391524" cy="7953375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/>
              <a:t>Idle/burst and framing control words</a:t>
            </a:r>
          </a:p>
          <a:p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20</a:t>
            </a:fld>
            <a:endParaRPr lang="en-US" alt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147369" y="3810347"/>
            <a:ext cx="6763056" cy="8337884"/>
          </a:xfrm>
          <a:prstGeom prst="rect">
            <a:avLst/>
          </a:prstGeom>
        </p:spPr>
      </p:pic>
      <p:sp>
        <p:nvSpPr>
          <p:cNvPr id="8" name="Объект 3"/>
          <p:cNvSpPr txBox="1">
            <a:spLocks/>
          </p:cNvSpPr>
          <p:nvPr/>
        </p:nvSpPr>
        <p:spPr bwMode="auto">
          <a:xfrm>
            <a:off x="956599" y="3235779"/>
            <a:ext cx="11928884" cy="25764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en-US" sz="4000" dirty="0" smtClean="0"/>
              <a:t>Burst framing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smtClean="0"/>
              <a:t>Covered by CRC-24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smtClean="0"/>
              <a:t>Contains start and end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err="1" smtClean="0"/>
              <a:t>BurstMax</a:t>
            </a:r>
            <a:endParaRPr lang="en-US" sz="3600" dirty="0" smtClean="0"/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err="1" smtClean="0"/>
              <a:t>BurstMin</a:t>
            </a:r>
            <a:endParaRPr lang="en-US" sz="3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82688" y="7937883"/>
            <a:ext cx="7211517" cy="4442025"/>
          </a:xfrm>
          <a:prstGeom prst="rect">
            <a:avLst/>
          </a:prstGeom>
        </p:spPr>
      </p:pic>
      <p:sp>
        <p:nvSpPr>
          <p:cNvPr id="11" name="Content Placeholder 9"/>
          <p:cNvSpPr txBox="1">
            <a:spLocks/>
          </p:cNvSpPr>
          <p:nvPr/>
        </p:nvSpPr>
        <p:spPr bwMode="auto">
          <a:xfrm>
            <a:off x="935185" y="8141284"/>
            <a:ext cx="5096072" cy="55616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4000" dirty="0" err="1" smtClean="0"/>
              <a:t>Burst</a:t>
            </a:r>
            <a:r>
              <a:rPr lang="nl-NL" sz="4000" dirty="0" smtClean="0"/>
              <a:t> </a:t>
            </a:r>
            <a:r>
              <a:rPr lang="nl-NL" sz="4000" dirty="0" err="1" smtClean="0"/>
              <a:t>example</a:t>
            </a:r>
            <a:endParaRPr lang="nl-NL" sz="4000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 bwMode="auto">
          <a:xfrm>
            <a:off x="8701205" y="8141284"/>
            <a:ext cx="6339164" cy="59680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4000" dirty="0" err="1" smtClean="0"/>
              <a:t>Optional</a:t>
            </a:r>
            <a:r>
              <a:rPr lang="nl-NL" sz="4000" dirty="0" smtClean="0"/>
              <a:t> </a:t>
            </a:r>
            <a:r>
              <a:rPr lang="nl-NL" sz="4000" dirty="0" err="1" smtClean="0"/>
              <a:t>scheduling</a:t>
            </a:r>
            <a:r>
              <a:rPr lang="nl-NL" sz="4000" dirty="0" smtClean="0"/>
              <a:t> </a:t>
            </a:r>
            <a:endParaRPr lang="nl-NL" sz="4000" dirty="0"/>
          </a:p>
        </p:txBody>
      </p:sp>
      <p:sp>
        <p:nvSpPr>
          <p:cNvPr id="13" name="Объект 3"/>
          <p:cNvSpPr txBox="1">
            <a:spLocks/>
          </p:cNvSpPr>
          <p:nvPr/>
        </p:nvSpPr>
        <p:spPr bwMode="auto">
          <a:xfrm>
            <a:off x="8500188" y="3884875"/>
            <a:ext cx="11928884" cy="41213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smtClean="0"/>
              <a:t>In-band flow control</a:t>
            </a:r>
          </a:p>
          <a:p>
            <a:pPr marL="971550" lvl="1" indent="-571500">
              <a:buFont typeface="Wingdings" panose="05000000000000000000" pitchFamily="2" charset="2"/>
              <a:buChar char="q"/>
              <a:defRPr/>
            </a:pPr>
            <a:r>
              <a:rPr lang="en-US" sz="3600" dirty="0" smtClean="0"/>
              <a:t>Channel numbers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038872" y="1817440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a cheat sheet!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5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2191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Interlaken</a:t>
            </a:r>
            <a:r>
              <a:rPr lang="nl-NL" dirty="0"/>
              <a:t>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3209925"/>
            <a:ext cx="12556976" cy="5664299"/>
          </a:xfrm>
        </p:spPr>
        <p:txBody>
          <a:bodyPr/>
          <a:lstStyle/>
          <a:p>
            <a:pPr>
              <a:buFont typeface="Wingdings"/>
              <a:buChar char="v"/>
              <a:defRPr/>
            </a:pPr>
            <a:r>
              <a:rPr lang="en-US" sz="3600" dirty="0"/>
              <a:t>Meta framing</a:t>
            </a:r>
          </a:p>
          <a:p>
            <a:pPr marL="0" indent="0">
              <a:buNone/>
              <a:defRPr/>
            </a:pPr>
            <a:r>
              <a:rPr lang="en-US" sz="3600" dirty="0"/>
              <a:t>     - Covered by CRC-32</a:t>
            </a:r>
          </a:p>
          <a:p>
            <a:pPr marL="0" indent="0">
              <a:buNone/>
              <a:defRPr/>
            </a:pPr>
            <a:r>
              <a:rPr lang="en-US" sz="3600" dirty="0"/>
              <a:t>     - Synchronizes the connection</a:t>
            </a:r>
          </a:p>
          <a:p>
            <a:pPr marL="0" indent="0">
              <a:buNone/>
              <a:defRPr/>
            </a:pPr>
            <a:r>
              <a:rPr lang="en-US" sz="3600" dirty="0"/>
              <a:t>     - Communicates scrambler states</a:t>
            </a:r>
          </a:p>
          <a:p>
            <a:pPr marL="0" indent="0">
              <a:buNone/>
              <a:defRPr/>
            </a:pPr>
            <a:r>
              <a:rPr lang="en-US" sz="3600" dirty="0"/>
              <a:t>     - Skip words for clock synchronization</a:t>
            </a:r>
          </a:p>
          <a:p>
            <a:pPr marL="0" indent="0">
              <a:buNone/>
              <a:defRPr/>
            </a:pPr>
            <a:r>
              <a:rPr lang="en-US" sz="3600" dirty="0"/>
              <a:t>     - Diagnostic information</a:t>
            </a:r>
          </a:p>
          <a:p>
            <a:endParaRPr lang="nl-NL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1759952" y="10708726"/>
            <a:ext cx="11306478" cy="1333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831960" y="6785992"/>
            <a:ext cx="9697561" cy="15794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21</a:t>
            </a:fld>
            <a:endParaRPr lang="en-US" alt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79243" y="8361733"/>
            <a:ext cx="8020469" cy="4112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975976" y="3213834"/>
            <a:ext cx="11791283" cy="2636054"/>
          </a:xfrm>
          <a:prstGeom prst="rect">
            <a:avLst/>
          </a:prstGeom>
        </p:spPr>
      </p:pic>
      <p:sp>
        <p:nvSpPr>
          <p:cNvPr id="9" name="Content Placeholder 12"/>
          <p:cNvSpPr txBox="1">
            <a:spLocks/>
          </p:cNvSpPr>
          <p:nvPr/>
        </p:nvSpPr>
        <p:spPr bwMode="auto">
          <a:xfrm>
            <a:off x="11975976" y="6343873"/>
            <a:ext cx="9383882" cy="5141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Synchronization</a:t>
            </a:r>
            <a:r>
              <a:rPr lang="nl-NL" sz="3600" dirty="0" smtClean="0"/>
              <a:t> / Scrambler state</a:t>
            </a:r>
            <a:endParaRPr lang="nl-NL" sz="3600" dirty="0"/>
          </a:p>
        </p:txBody>
      </p:sp>
      <p:sp>
        <p:nvSpPr>
          <p:cNvPr id="11" name="Объект 3"/>
          <p:cNvSpPr txBox="1">
            <a:spLocks/>
          </p:cNvSpPr>
          <p:nvPr/>
        </p:nvSpPr>
        <p:spPr bwMode="auto">
          <a:xfrm>
            <a:off x="11903968" y="10386392"/>
            <a:ext cx="5178986" cy="5330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3600" dirty="0" err="1" smtClean="0"/>
              <a:t>Diagnostic</a:t>
            </a:r>
            <a:r>
              <a:rPr lang="nl-NL" sz="3600" dirty="0" smtClean="0"/>
              <a:t> word</a:t>
            </a:r>
            <a:endParaRPr lang="nl-NL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1831960" y="8798110"/>
            <a:ext cx="11336827" cy="1372258"/>
          </a:xfrm>
          <a:prstGeom prst="rect">
            <a:avLst/>
          </a:prstGeom>
        </p:spPr>
      </p:pic>
      <p:sp>
        <p:nvSpPr>
          <p:cNvPr id="14" name="Content Placeholder 11"/>
          <p:cNvSpPr txBox="1">
            <a:spLocks/>
          </p:cNvSpPr>
          <p:nvPr/>
        </p:nvSpPr>
        <p:spPr bwMode="auto">
          <a:xfrm>
            <a:off x="11975976" y="8514184"/>
            <a:ext cx="5178985" cy="53300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nl-NL" sz="3600" dirty="0" smtClean="0"/>
              <a:t>Skip word</a:t>
            </a:r>
            <a:endParaRPr lang="nl-NL" sz="3600" dirty="0"/>
          </a:p>
        </p:txBody>
      </p:sp>
      <p:sp>
        <p:nvSpPr>
          <p:cNvPr id="15" name="Rectangle 14"/>
          <p:cNvSpPr/>
          <p:nvPr/>
        </p:nvSpPr>
        <p:spPr>
          <a:xfrm>
            <a:off x="2038872" y="1817440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also a cheat sheet!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6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34365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Interlaken</a:t>
            </a:r>
            <a:r>
              <a:rPr lang="nl-NL" dirty="0"/>
              <a:t>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1926" y="2446917"/>
            <a:ext cx="11936230" cy="5457428"/>
          </a:xfrm>
        </p:spPr>
        <p:txBody>
          <a:bodyPr/>
          <a:lstStyle/>
          <a:p>
            <a:pPr>
              <a:buFont typeface="Wingdings"/>
              <a:buChar char="v"/>
              <a:defRPr/>
            </a:pPr>
            <a:r>
              <a:rPr lang="en-US" sz="3600" dirty="0"/>
              <a:t>CRC-32 - Meta </a:t>
            </a:r>
            <a:r>
              <a:rPr lang="en-US" sz="3600" dirty="0" smtClean="0"/>
              <a:t>framing</a:t>
            </a:r>
          </a:p>
          <a:p>
            <a:pPr marL="0" indent="0">
              <a:defRPr/>
            </a:pPr>
            <a:r>
              <a:rPr lang="en-US" sz="3600" dirty="0"/>
              <a:t> </a:t>
            </a:r>
            <a:r>
              <a:rPr lang="en-US" sz="3600" dirty="0" smtClean="0"/>
              <a:t>   X</a:t>
            </a:r>
            <a:r>
              <a:rPr lang="en-US" sz="3600" baseline="30000" dirty="0" smtClean="0"/>
              <a:t>32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28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27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26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25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23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22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20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19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18</a:t>
            </a:r>
            <a:r>
              <a:rPr lang="en-US" sz="3600" dirty="0" smtClean="0"/>
              <a:t>+</a:t>
            </a:r>
          </a:p>
          <a:p>
            <a:pPr marL="0" indent="0">
              <a:defRPr/>
            </a:pPr>
            <a:r>
              <a:rPr lang="en-US" sz="3600" dirty="0"/>
              <a:t> </a:t>
            </a:r>
            <a:r>
              <a:rPr lang="en-US" sz="3600" dirty="0" smtClean="0"/>
              <a:t>   X</a:t>
            </a:r>
            <a:r>
              <a:rPr lang="en-US" sz="3600" baseline="30000" dirty="0" smtClean="0"/>
              <a:t>14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13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11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10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9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8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6</a:t>
            </a:r>
            <a:r>
              <a:rPr lang="en-US" sz="3600" dirty="0" smtClean="0"/>
              <a:t>+1</a:t>
            </a:r>
            <a:endParaRPr lang="en-US" sz="3600" dirty="0"/>
          </a:p>
          <a:p>
            <a:pPr>
              <a:buFont typeface="Wingdings"/>
              <a:buChar char="v"/>
              <a:defRPr/>
            </a:pPr>
            <a:r>
              <a:rPr lang="en-US" sz="3600" dirty="0"/>
              <a:t>CRC-24 - Burst framing</a:t>
            </a:r>
          </a:p>
          <a:p>
            <a:pPr marL="0" indent="0">
              <a:buNone/>
              <a:defRPr/>
            </a:pPr>
            <a:r>
              <a:rPr lang="en-US" sz="3600" dirty="0"/>
              <a:t>  </a:t>
            </a:r>
            <a:r>
              <a:rPr lang="en-US" sz="3600" dirty="0" smtClean="0"/>
              <a:t>  X</a:t>
            </a:r>
            <a:r>
              <a:rPr lang="en-US" sz="3600" baseline="30000" dirty="0" smtClean="0"/>
              <a:t>24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21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20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17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15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11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9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8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6</a:t>
            </a:r>
            <a:r>
              <a:rPr lang="en-US" sz="3600" dirty="0" smtClean="0"/>
              <a:t>+X</a:t>
            </a:r>
            <a:r>
              <a:rPr lang="en-US" sz="3600" baseline="30000" dirty="0" smtClean="0"/>
              <a:t>5</a:t>
            </a:r>
            <a:r>
              <a:rPr lang="en-US" sz="3600" dirty="0" smtClean="0"/>
              <a:t>+X+1</a:t>
            </a:r>
            <a:endParaRPr lang="en-US" sz="3600" dirty="0"/>
          </a:p>
          <a:p>
            <a:pPr>
              <a:buFont typeface="Wingdings"/>
              <a:buChar char="v"/>
              <a:defRPr/>
            </a:pPr>
            <a:r>
              <a:rPr lang="en-US" sz="3600" dirty="0"/>
              <a:t>CRC-4 - Out-of-band flow control</a:t>
            </a:r>
          </a:p>
          <a:p>
            <a:pPr marL="0" indent="0">
              <a:buNone/>
              <a:defRPr/>
            </a:pPr>
            <a:r>
              <a:rPr lang="en-US" sz="3600" dirty="0"/>
              <a:t>  </a:t>
            </a:r>
            <a:r>
              <a:rPr lang="en-US" sz="3600" dirty="0" smtClean="0"/>
              <a:t>  X</a:t>
            </a:r>
            <a:r>
              <a:rPr lang="en-US" sz="3600" baseline="30000" dirty="0" smtClean="0"/>
              <a:t>4</a:t>
            </a:r>
            <a:r>
              <a:rPr lang="en-US" sz="3600" dirty="0" smtClean="0"/>
              <a:t>+X+1</a:t>
            </a:r>
            <a:endParaRPr lang="en-US" sz="3600" dirty="0"/>
          </a:p>
          <a:p>
            <a:endParaRPr lang="nl-NL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22</a:t>
            </a:fld>
            <a:endParaRPr lang="en-US" altLang="nl-NL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 bwMode="auto">
          <a:xfrm>
            <a:off x="2106169" y="2356185"/>
            <a:ext cx="8941128" cy="680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en-US" sz="3600" dirty="0" smtClean="0"/>
              <a:t>Flow Control</a:t>
            </a:r>
          </a:p>
          <a:p>
            <a:pPr marL="0" indent="0">
              <a:defRPr/>
            </a:pPr>
            <a:r>
              <a:rPr lang="en-US" sz="3600" dirty="0" smtClean="0"/>
              <a:t>     - XON/XOFF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In-band flow control</a:t>
            </a:r>
          </a:p>
          <a:p>
            <a:pPr marL="0" indent="0">
              <a:defRPr/>
            </a:pPr>
            <a:r>
              <a:rPr lang="en-US" sz="3600" dirty="0" smtClean="0"/>
              <a:t>     - Included in burst control words</a:t>
            </a:r>
          </a:p>
          <a:p>
            <a:pPr marL="0" indent="0">
              <a:defRPr/>
            </a:pPr>
            <a:r>
              <a:rPr lang="en-US" sz="3600" dirty="0" smtClean="0"/>
              <a:t>     - Intended for duplex operation</a:t>
            </a:r>
          </a:p>
          <a:p>
            <a:pPr>
              <a:buFont typeface="Wingdings"/>
              <a:buChar char="v"/>
              <a:defRPr/>
            </a:pPr>
            <a:r>
              <a:rPr lang="en-US" sz="3600" dirty="0" smtClean="0"/>
              <a:t>Out-of-band flow control</a:t>
            </a:r>
          </a:p>
          <a:p>
            <a:pPr marL="0" indent="0">
              <a:defRPr/>
            </a:pPr>
            <a:r>
              <a:rPr lang="en-US" sz="3600" dirty="0" smtClean="0"/>
              <a:t>     - Covered by CRC-4</a:t>
            </a:r>
          </a:p>
          <a:p>
            <a:pPr marL="0" indent="0">
              <a:defRPr/>
            </a:pPr>
            <a:r>
              <a:rPr lang="en-US" sz="3600" dirty="0" smtClean="0"/>
              <a:t>     - Intended for simplex operation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115292" y="8771137"/>
            <a:ext cx="11026643" cy="2790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35113" y="9174234"/>
            <a:ext cx="9955922" cy="325562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38872" y="1817440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also a cheat sheet!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1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31339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Interlaken</a:t>
            </a:r>
            <a:r>
              <a:rPr lang="nl-NL" dirty="0"/>
              <a:t> Protocol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23</a:t>
            </a:fld>
            <a:endParaRPr lang="en-US" altLang="nl-NL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 bwMode="auto">
          <a:xfrm>
            <a:off x="2254896" y="2516962"/>
            <a:ext cx="10180712" cy="5160243"/>
          </a:xfrm>
        </p:spPr>
        <p:txBody>
          <a:bodyPr/>
          <a:lstStyle/>
          <a:p>
            <a:pPr>
              <a:buFont typeface="Wingdings"/>
              <a:buChar char="v"/>
              <a:defRPr/>
            </a:pPr>
            <a:r>
              <a:rPr sz="3600" dirty="0"/>
              <a:t>Scrambler </a:t>
            </a:r>
          </a:p>
          <a:p>
            <a:pPr marL="0" indent="0">
              <a:buNone/>
              <a:defRPr/>
            </a:pPr>
            <a:r>
              <a:rPr sz="3600" dirty="0"/>
              <a:t>     - Independent synchronous scrambler</a:t>
            </a:r>
          </a:p>
          <a:p>
            <a:pPr marL="0" indent="0">
              <a:buNone/>
              <a:defRPr/>
            </a:pPr>
            <a:r>
              <a:rPr sz="3600" dirty="0"/>
              <a:t>     - 58 bit polynomial : X</a:t>
            </a:r>
            <a:r>
              <a:rPr sz="3600" baseline="30000" dirty="0"/>
              <a:t>58</a:t>
            </a:r>
            <a:r>
              <a:rPr sz="3600" dirty="0"/>
              <a:t>+X</a:t>
            </a:r>
            <a:r>
              <a:rPr sz="3600" baseline="30000" dirty="0"/>
              <a:t>38</a:t>
            </a:r>
            <a:r>
              <a:rPr sz="3600" dirty="0"/>
              <a:t>+1</a:t>
            </a:r>
          </a:p>
          <a:p>
            <a:pPr marL="0" indent="0">
              <a:buNone/>
              <a:defRPr/>
            </a:pPr>
            <a:r>
              <a:rPr sz="3600" dirty="0"/>
              <a:t>     - No error multiplication through</a:t>
            </a:r>
          </a:p>
          <a:p>
            <a:pPr marL="0" indent="0">
              <a:buNone/>
              <a:defRPr/>
            </a:pPr>
            <a:r>
              <a:rPr sz="3600" dirty="0"/>
              <a:t>       multiple frames</a:t>
            </a:r>
          </a:p>
          <a:p>
            <a:pPr marL="0" indent="0">
              <a:buNone/>
              <a:defRPr/>
            </a:pPr>
            <a:r>
              <a:rPr sz="3600" dirty="0"/>
              <a:t>     - In case of error, synchronizes itself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567264" y="8621764"/>
            <a:ext cx="12523859" cy="2965207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 bwMode="auto">
          <a:xfrm>
            <a:off x="14349064" y="2516962"/>
            <a:ext cx="8968136" cy="610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/>
              <a:buChar char="v"/>
              <a:defRPr/>
            </a:pPr>
            <a:r>
              <a:rPr lang="en-US" sz="3600" dirty="0" smtClean="0"/>
              <a:t>Encoder</a:t>
            </a:r>
          </a:p>
          <a:p>
            <a:pPr marL="0" indent="0">
              <a:defRPr/>
            </a:pPr>
            <a:r>
              <a:rPr lang="en-US" sz="3600" dirty="0" smtClean="0"/>
              <a:t>     - Adds a 3-bit preamble</a:t>
            </a:r>
          </a:p>
          <a:p>
            <a:pPr marL="0" indent="0">
              <a:defRPr/>
            </a:pPr>
            <a:r>
              <a:rPr lang="en-US" sz="3600" dirty="0" smtClean="0"/>
              <a:t>     - 50% of combinations possible</a:t>
            </a:r>
          </a:p>
          <a:p>
            <a:pPr marL="0" indent="0">
              <a:defRPr/>
            </a:pPr>
            <a:r>
              <a:rPr lang="en-US" sz="3600" dirty="0" smtClean="0"/>
              <a:t>     - Running disparity within 96-bit</a:t>
            </a:r>
          </a:p>
          <a:p>
            <a:pPr marL="0" indent="0">
              <a:defRPr/>
            </a:pPr>
            <a:r>
              <a:rPr lang="en-US" sz="3600" dirty="0"/>
              <a:t> </a:t>
            </a:r>
            <a:r>
              <a:rPr lang="en-US" sz="3600" dirty="0" smtClean="0"/>
              <a:t>      boundary</a:t>
            </a:r>
          </a:p>
          <a:p>
            <a:pPr marL="0" indent="0">
              <a:defRPr/>
            </a:pPr>
            <a:r>
              <a:rPr lang="en-US" sz="3600" dirty="0" smtClean="0"/>
              <a:t>     - Doesn’t rely on the scrambler</a:t>
            </a:r>
          </a:p>
          <a:p>
            <a:pPr marL="0" indent="0">
              <a:defRPr/>
            </a:pPr>
            <a:r>
              <a:rPr lang="en-US" sz="3600" dirty="0"/>
              <a:t> </a:t>
            </a:r>
            <a:r>
              <a:rPr lang="en-US" sz="3600" dirty="0" smtClean="0"/>
              <a:t>    - Lower Bit-Error-Rate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2038872" y="1817440"/>
            <a:ext cx="15024992" cy="782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This slide is also a cheat sheet! 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 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13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2390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dirty="0" err="1"/>
              <a:t>Nikhef</a:t>
            </a:r>
            <a:endParaRPr lang="nl-NL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313" y="3172892"/>
            <a:ext cx="14639280" cy="7953375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nl-NL" sz="4800" dirty="0"/>
              <a:t>National </a:t>
            </a:r>
            <a:r>
              <a:rPr lang="nl-NL" sz="4800" dirty="0" err="1"/>
              <a:t>Institute</a:t>
            </a:r>
            <a:r>
              <a:rPr lang="nl-NL" sz="4800" dirty="0"/>
              <a:t> </a:t>
            </a:r>
            <a:r>
              <a:rPr lang="nl-NL" sz="4800" dirty="0" err="1"/>
              <a:t>for</a:t>
            </a:r>
            <a:r>
              <a:rPr lang="nl-NL" sz="4800" dirty="0"/>
              <a:t> </a:t>
            </a:r>
            <a:r>
              <a:rPr lang="nl-NL" sz="4800" dirty="0" err="1"/>
              <a:t>Subatomic</a:t>
            </a:r>
            <a:r>
              <a:rPr lang="nl-NL" sz="4800" dirty="0"/>
              <a:t> </a:t>
            </a:r>
            <a:r>
              <a:rPr lang="nl-NL" sz="4800" dirty="0" err="1" smtClean="0"/>
              <a:t>Physics</a:t>
            </a:r>
            <a:r>
              <a:rPr lang="nl-NL" sz="4800" dirty="0" smtClean="0"/>
              <a:t/>
            </a:r>
            <a:br>
              <a:rPr lang="nl-NL" sz="4800" dirty="0" smtClean="0"/>
            </a:br>
            <a:r>
              <a:rPr lang="nl-NL" sz="4800" dirty="0" smtClean="0"/>
              <a:t>(</a:t>
            </a:r>
            <a:r>
              <a:rPr lang="nl-NL" sz="4800" dirty="0"/>
              <a:t>Nationaal Instituut voor Subatomaire fysica</a:t>
            </a:r>
            <a:r>
              <a:rPr lang="nl-NL" sz="4800" dirty="0" smtClean="0"/>
              <a:t>)</a:t>
            </a:r>
            <a:endParaRPr lang="nl-NL" sz="4800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Among others, </a:t>
            </a:r>
            <a:r>
              <a:rPr lang="en-US" sz="4800" dirty="0" err="1" smtClean="0"/>
              <a:t>Nikhef</a:t>
            </a:r>
            <a:r>
              <a:rPr lang="en-US" sz="4800" dirty="0" smtClean="0"/>
              <a:t> </a:t>
            </a:r>
            <a:r>
              <a:rPr lang="en-US" sz="4800" dirty="0"/>
              <a:t>is closely involved in the development of </a:t>
            </a:r>
            <a:r>
              <a:rPr lang="en-US" sz="4800" dirty="0" smtClean="0"/>
              <a:t>the </a:t>
            </a:r>
            <a:r>
              <a:rPr lang="en-US" sz="4800" dirty="0"/>
              <a:t>LHC ATLAS experiment at </a:t>
            </a:r>
            <a:r>
              <a:rPr lang="en-US" sz="4800" dirty="0" smtClean="0"/>
              <a:t>CERN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Internship at the Electronic Technology department</a:t>
            </a:r>
            <a:endParaRPr lang="nl-NL" sz="4800" dirty="0" smtClean="0"/>
          </a:p>
          <a:p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3</a:t>
            </a:fld>
            <a:endParaRPr lang="en-US" alt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0592" y="2465512"/>
            <a:ext cx="6210690" cy="8280920"/>
          </a:xfrm>
          <a:prstGeom prst="rect">
            <a:avLst/>
          </a:prstGeom>
        </p:spPr>
      </p:pic>
      <p:sp>
        <p:nvSpPr>
          <p:cNvPr id="9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289324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955" y="-23812"/>
            <a:ext cx="11118501" cy="1600200"/>
          </a:xfrm>
        </p:spPr>
        <p:txBody>
          <a:bodyPr/>
          <a:lstStyle/>
          <a:p>
            <a:r>
              <a:rPr lang="nl-NL" sz="8800" dirty="0" err="1"/>
              <a:t>Internship</a:t>
            </a:r>
            <a:r>
              <a:rPr lang="nl-NL" dirty="0"/>
              <a:t> </a:t>
            </a:r>
            <a:r>
              <a:rPr lang="nl-NL" sz="8800" dirty="0" err="1"/>
              <a:t>assignment</a:t>
            </a:r>
            <a:endParaRPr lang="nl-NL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1313" y="3329608"/>
            <a:ext cx="20039880" cy="7953375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Large </a:t>
            </a:r>
            <a:r>
              <a:rPr lang="en-US" sz="4800" dirty="0"/>
              <a:t>particle detector facilities </a:t>
            </a:r>
            <a:r>
              <a:rPr lang="en-US" sz="4800" dirty="0" smtClean="0"/>
              <a:t>often require </a:t>
            </a:r>
            <a:r>
              <a:rPr lang="en-US" sz="4800" dirty="0"/>
              <a:t>a </a:t>
            </a:r>
            <a:r>
              <a:rPr lang="en-US" sz="4800" dirty="0" smtClean="0"/>
              <a:t>point-to-point link at a </a:t>
            </a:r>
            <a:r>
              <a:rPr lang="en-US" sz="4800" dirty="0"/>
              <a:t>certain </a:t>
            </a:r>
            <a:r>
              <a:rPr lang="en-US" sz="4800" dirty="0" smtClean="0"/>
              <a:t>stage of the </a:t>
            </a:r>
            <a:r>
              <a:rPr lang="en-US" sz="4800" dirty="0" err="1" smtClean="0"/>
              <a:t>DataAcQuisition</a:t>
            </a:r>
            <a:r>
              <a:rPr lang="en-US" sz="4800" dirty="0" smtClean="0"/>
              <a:t> </a:t>
            </a:r>
            <a:r>
              <a:rPr lang="en-US" sz="4800" dirty="0"/>
              <a:t>(DAQ) </a:t>
            </a:r>
            <a:r>
              <a:rPr lang="en-US" sz="4800" dirty="0" smtClean="0"/>
              <a:t>chain to connect custom tailored electronics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As the demand </a:t>
            </a:r>
            <a:r>
              <a:rPr lang="en-US" sz="4800" dirty="0"/>
              <a:t>of data processing increases and larger data-sets are to be transported through </a:t>
            </a:r>
            <a:r>
              <a:rPr lang="en-US" sz="4800" dirty="0" smtClean="0"/>
              <a:t>these links their performance in terms of speed and bandwidth must scale accordingly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Because of this: </a:t>
            </a:r>
            <a:br>
              <a:rPr lang="en-US" sz="4800" dirty="0" smtClean="0"/>
            </a:br>
            <a:endParaRPr lang="en-US" sz="4800" dirty="0"/>
          </a:p>
          <a:p>
            <a:pPr marL="0" indent="0" algn="ctr">
              <a:defRPr/>
            </a:pPr>
            <a:r>
              <a:rPr lang="en-US" sz="4800" b="1" dirty="0" smtClean="0"/>
              <a:t>I was assigned the task to research and implement a novel </a:t>
            </a:r>
            <a:br>
              <a:rPr lang="en-US" sz="4800" b="1" dirty="0" smtClean="0"/>
            </a:br>
            <a:r>
              <a:rPr lang="en-US" sz="4800" b="1" dirty="0" smtClean="0"/>
              <a:t>high-speed point-to-point link targeting FPGA communication </a:t>
            </a:r>
            <a:endParaRPr lang="en-US" sz="4800" b="1" dirty="0"/>
          </a:p>
          <a:p>
            <a:pPr>
              <a:buFont typeface="Wingdings"/>
              <a:buChar char="v"/>
              <a:defRPr/>
            </a:pPr>
            <a:endParaRPr lang="en-US" sz="4400" dirty="0"/>
          </a:p>
          <a:p>
            <a:pPr>
              <a:buFont typeface="Wingdings"/>
              <a:buChar char="v"/>
              <a:defRPr/>
            </a:pPr>
            <a:endParaRPr lang="en-US" sz="4400" dirty="0"/>
          </a:p>
          <a:p>
            <a:pPr>
              <a:buFont typeface="Wingdings"/>
              <a:buChar char="v"/>
              <a:defRPr/>
            </a:pPr>
            <a:endParaRPr lang="en-US" sz="4400" dirty="0"/>
          </a:p>
          <a:p>
            <a:pPr>
              <a:buFont typeface="Wingdings"/>
              <a:buChar char="v"/>
              <a:defRPr/>
            </a:pPr>
            <a:endParaRPr lang="en-US" sz="4400" dirty="0"/>
          </a:p>
          <a:p>
            <a:endParaRPr lang="nl-NL" sz="4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4</a:t>
            </a:fld>
            <a:endParaRPr lang="en-US" altLang="nl-NL" dirty="0"/>
          </a:p>
        </p:txBody>
      </p:sp>
      <p:sp>
        <p:nvSpPr>
          <p:cNvPr id="7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6026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Internship</a:t>
            </a:r>
            <a:r>
              <a:rPr lang="nl-NL" dirty="0"/>
              <a:t> </a:t>
            </a:r>
            <a:r>
              <a:rPr lang="nl-NL" dirty="0" err="1"/>
              <a:t>assignment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68" y="2825552"/>
            <a:ext cx="19946216" cy="8718751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Explore</a:t>
            </a:r>
            <a:r>
              <a:rPr lang="en-US" sz="4800" dirty="0" smtClean="0"/>
              <a:t> </a:t>
            </a:r>
            <a:r>
              <a:rPr lang="en-US" sz="4800" dirty="0"/>
              <a:t>how point-to-point communication protocols are built up 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Survey</a:t>
            </a:r>
            <a:r>
              <a:rPr lang="en-US" sz="4800" dirty="0" smtClean="0"/>
              <a:t> </a:t>
            </a:r>
            <a:r>
              <a:rPr lang="en-US" sz="4800" dirty="0"/>
              <a:t>the currently existing point-to-point protocols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Find </a:t>
            </a:r>
            <a:r>
              <a:rPr lang="en-US" sz="4800" b="1" dirty="0"/>
              <a:t>out</a:t>
            </a:r>
            <a:r>
              <a:rPr lang="en-US" sz="4800" dirty="0"/>
              <a:t> if there is an existing protocol that matches a set of clear requirements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Describe</a:t>
            </a:r>
            <a:r>
              <a:rPr lang="en-US" sz="4800" dirty="0" smtClean="0"/>
              <a:t> </a:t>
            </a:r>
            <a:r>
              <a:rPr lang="en-US" sz="4800" dirty="0"/>
              <a:t>the protocol and </a:t>
            </a:r>
            <a:r>
              <a:rPr lang="en-US" sz="4800" b="1" dirty="0"/>
              <a:t>implement</a:t>
            </a:r>
            <a:r>
              <a:rPr lang="en-US" sz="4800" dirty="0"/>
              <a:t> a proof of concept that can run on an FPGA [possibly vendor independent]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b="1" dirty="0" smtClean="0"/>
              <a:t>Publish</a:t>
            </a:r>
            <a:r>
              <a:rPr lang="en-US" sz="4800" dirty="0" smtClean="0"/>
              <a:t> </a:t>
            </a:r>
            <a:r>
              <a:rPr lang="en-US" sz="4800" dirty="0"/>
              <a:t>specifications and implementation as Free and Open Source on specialized code hosting platforms like </a:t>
            </a:r>
            <a:r>
              <a:rPr lang="en-US" sz="4800" dirty="0" err="1"/>
              <a:t>OpenCores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 smtClean="0"/>
              <a:t/>
            </a:r>
            <a:br>
              <a:rPr lang="en-US" sz="4800" dirty="0" smtClean="0"/>
            </a:br>
            <a:endParaRPr lang="en-US" sz="4800" dirty="0"/>
          </a:p>
          <a:p>
            <a:pPr marL="0" indent="0" algn="ctr">
              <a:defRPr/>
            </a:pPr>
            <a:r>
              <a:rPr lang="en-US" sz="4800" dirty="0" smtClean="0"/>
              <a:t>sharing </a:t>
            </a:r>
            <a:r>
              <a:rPr lang="en-US" sz="4800" dirty="0"/>
              <a:t>is done with the aim of promoting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the </a:t>
            </a:r>
            <a:r>
              <a:rPr lang="en-US" sz="4800" dirty="0"/>
              <a:t>dissemination and broad adoption of the </a:t>
            </a:r>
            <a:r>
              <a:rPr lang="en-US" sz="4800" dirty="0" smtClean="0"/>
              <a:t>design</a:t>
            </a:r>
            <a:endParaRPr lang="en-US" sz="4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5</a:t>
            </a:fld>
            <a:endParaRPr lang="en-US" altLang="nl-NL" dirty="0"/>
          </a:p>
        </p:txBody>
      </p:sp>
      <p:sp>
        <p:nvSpPr>
          <p:cNvPr id="7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6656" y="8874224"/>
            <a:ext cx="4968552" cy="16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Point-to-point protocols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960" y="3227020"/>
            <a:ext cx="12961440" cy="7953375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Open </a:t>
            </a:r>
            <a:r>
              <a:rPr lang="en-US" sz="4800" dirty="0"/>
              <a:t>Systems Interconnection (OSI) model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Describes </a:t>
            </a:r>
            <a:r>
              <a:rPr lang="en-US" sz="4800" dirty="0"/>
              <a:t>how data communication between two peers should take place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Focused on FPGA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The </a:t>
            </a:r>
            <a:r>
              <a:rPr lang="en-US" sz="4800" dirty="0"/>
              <a:t>media layer will be of most interest to us 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 smtClean="0"/>
              <a:t>Layer </a:t>
            </a:r>
            <a:r>
              <a:rPr lang="en-US" sz="4400" dirty="0"/>
              <a:t>1 : Physical </a:t>
            </a:r>
            <a:r>
              <a:rPr lang="en-US" sz="4400" dirty="0" smtClean="0"/>
              <a:t> (PHY)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400" dirty="0" smtClean="0"/>
              <a:t>Layer </a:t>
            </a:r>
            <a:r>
              <a:rPr lang="en-US" sz="4400" dirty="0"/>
              <a:t>2 : Data </a:t>
            </a:r>
            <a:r>
              <a:rPr lang="en-US" sz="4400" dirty="0" smtClean="0"/>
              <a:t>link (MAC)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6</a:t>
            </a:fld>
            <a:endParaRPr lang="en-US" alt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008425" y="3071008"/>
            <a:ext cx="7343277" cy="8092292"/>
          </a:xfrm>
          <a:prstGeom prst="rect">
            <a:avLst/>
          </a:prstGeom>
        </p:spPr>
      </p:pic>
      <p:sp>
        <p:nvSpPr>
          <p:cNvPr id="8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419301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Point-to-point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0960" y="2537520"/>
            <a:ext cx="19802200" cy="9048675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Data structure and framing (OSI Layer 2)</a:t>
            </a:r>
          </a:p>
          <a:p>
            <a:pPr marL="1257300" lvl="2" indent="-685800">
              <a:buFont typeface="Wingdings" panose="05000000000000000000" pitchFamily="2" charset="2"/>
              <a:buChar char="q"/>
              <a:defRPr/>
            </a:pPr>
            <a:r>
              <a:rPr lang="en-US" sz="4000" dirty="0"/>
              <a:t>Adds overhead </a:t>
            </a:r>
            <a:r>
              <a:rPr lang="en-US" sz="4000" dirty="0" smtClean="0"/>
              <a:t>for the peers to properly handle payload data</a:t>
            </a:r>
            <a:endParaRPr lang="en-US" sz="4000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Error detection and correction (OSI Layer 2/1)</a:t>
            </a:r>
          </a:p>
          <a:p>
            <a:pPr marL="1257300" lvl="2" indent="-685800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Checks </a:t>
            </a:r>
            <a:r>
              <a:rPr lang="en-US" sz="4000" dirty="0"/>
              <a:t>on </a:t>
            </a:r>
            <a:r>
              <a:rPr lang="en-US" sz="4000" dirty="0" smtClean="0"/>
              <a:t>erroneous/flipped bits</a:t>
            </a:r>
            <a:endParaRPr lang="en-US" sz="4000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Encoding of data (OSI Layer 1)</a:t>
            </a:r>
          </a:p>
          <a:p>
            <a:pPr marL="1257300" lvl="2" indent="-685800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Ensures </a:t>
            </a:r>
            <a:r>
              <a:rPr lang="en-US" sz="4000" dirty="0"/>
              <a:t>the data will arrive </a:t>
            </a:r>
            <a:r>
              <a:rPr lang="en-US" sz="4000" dirty="0" smtClean="0"/>
              <a:t>“electrically” correct</a:t>
            </a:r>
            <a:endParaRPr lang="en-US" sz="4000" dirty="0"/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Serialization and deserialization of data (OSI Layer 1)</a:t>
            </a:r>
          </a:p>
          <a:p>
            <a:pPr marL="1257300" lvl="2" indent="-685800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Long distance communication happens over serial link [stating the obvious]</a:t>
            </a:r>
            <a:endParaRPr lang="en-US" sz="4000" dirty="0"/>
          </a:p>
          <a:p>
            <a:endParaRPr lang="nl-NL" sz="6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7</a:t>
            </a:fld>
            <a:endParaRPr lang="en-US" alt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616146" y="8546842"/>
            <a:ext cx="9145016" cy="3876971"/>
          </a:xfrm>
          <a:prstGeom prst="rect">
            <a:avLst/>
          </a:prstGeom>
        </p:spPr>
      </p:pic>
      <p:sp>
        <p:nvSpPr>
          <p:cNvPr id="10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30399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Line </a:t>
            </a:r>
            <a:r>
              <a:rPr lang="nl-NL" dirty="0" err="1"/>
              <a:t>encoding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decoding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68" y="2897560"/>
            <a:ext cx="20234248" cy="8472611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Encoding adds sync headers and randomizes the binary data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Prevents </a:t>
            </a:r>
            <a:r>
              <a:rPr lang="en-US" sz="4000" dirty="0"/>
              <a:t>baseline wander, constant </a:t>
            </a:r>
            <a:r>
              <a:rPr lang="en-US" sz="4000" dirty="0" smtClean="0"/>
              <a:t>EMI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Prevents </a:t>
            </a:r>
            <a:r>
              <a:rPr lang="en-US" sz="4000" dirty="0"/>
              <a:t>errors in delineation of </a:t>
            </a:r>
            <a:r>
              <a:rPr lang="en-US" sz="4000" dirty="0" smtClean="0"/>
              <a:t>words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Essential for clock recovery</a:t>
            </a:r>
            <a:endParaRPr lang="en-US" sz="4000" dirty="0"/>
          </a:p>
          <a:p>
            <a:pPr marL="719138" indent="-719138">
              <a:buFont typeface="Wingdings"/>
              <a:buChar char="v"/>
              <a:defRPr/>
            </a:pPr>
            <a:r>
              <a:rPr lang="nl-NL" sz="4800" dirty="0"/>
              <a:t>Scrambler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Randomizes </a:t>
            </a:r>
            <a:r>
              <a:rPr lang="en-US" sz="4000" dirty="0"/>
              <a:t>the data according to an </a:t>
            </a:r>
            <a:r>
              <a:rPr lang="en-US" sz="4000" dirty="0" smtClean="0"/>
              <a:t>algorithm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Can </a:t>
            </a:r>
            <a:r>
              <a:rPr lang="en-US" sz="4000" dirty="0"/>
              <a:t>be reversed by the </a:t>
            </a:r>
            <a:r>
              <a:rPr lang="en-US" sz="4000" dirty="0" smtClean="0"/>
              <a:t>receiver [this is not encryption]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Prevents </a:t>
            </a:r>
            <a:r>
              <a:rPr lang="en-US" sz="4000" dirty="0"/>
              <a:t>long rows </a:t>
            </a:r>
            <a:r>
              <a:rPr lang="en-US" sz="4000" dirty="0" smtClean="0"/>
              <a:t>of </a:t>
            </a:r>
            <a:r>
              <a:rPr lang="en-US" sz="4000" dirty="0"/>
              <a:t>continuous binary </a:t>
            </a:r>
            <a:r>
              <a:rPr lang="en-US" sz="4000" dirty="0" smtClean="0"/>
              <a:t>values</a:t>
            </a:r>
          </a:p>
          <a:p>
            <a:pPr marL="1436688" lvl="1" indent="-719138">
              <a:buFont typeface="Wingdings" panose="05000000000000000000" pitchFamily="2" charset="2"/>
              <a:buChar char="q"/>
              <a:defRPr/>
            </a:pPr>
            <a:r>
              <a:rPr lang="en-US" sz="4000" dirty="0" smtClean="0"/>
              <a:t>Can </a:t>
            </a:r>
            <a:r>
              <a:rPr lang="en-US" sz="4000" dirty="0"/>
              <a:t>be </a:t>
            </a:r>
            <a:r>
              <a:rPr lang="en-US" sz="4000" dirty="0" smtClean="0"/>
              <a:t>self-synchronous (on payload) or</a:t>
            </a:r>
            <a:r>
              <a:rPr lang="en-US" sz="4000" dirty="0"/>
              <a:t>	</a:t>
            </a:r>
            <a:r>
              <a:rPr lang="nl-NL" sz="4000" dirty="0"/>
              <a:t>independent </a:t>
            </a:r>
            <a:r>
              <a:rPr lang="nl-NL" sz="4000" dirty="0" err="1" smtClean="0"/>
              <a:t>synchronous</a:t>
            </a:r>
            <a:r>
              <a:rPr lang="nl-NL" sz="4000" dirty="0" smtClean="0"/>
              <a:t> (per </a:t>
            </a:r>
            <a:r>
              <a:rPr lang="nl-NL" sz="4000" dirty="0" err="1" smtClean="0"/>
              <a:t>lane</a:t>
            </a:r>
            <a:r>
              <a:rPr lang="nl-NL" sz="4000" dirty="0"/>
              <a:t>)</a:t>
            </a:r>
            <a:r>
              <a:rPr lang="en-US" sz="4000" dirty="0" smtClean="0"/>
              <a:t> </a:t>
            </a:r>
          </a:p>
          <a:p>
            <a:pPr marL="719138" indent="-719138">
              <a:buFont typeface="Wingdings" panose="05000000000000000000" pitchFamily="2" charset="2"/>
              <a:buChar char="v"/>
              <a:defRPr/>
            </a:pPr>
            <a:r>
              <a:rPr lang="en-US" sz="4600" dirty="0" smtClean="0"/>
              <a:t>Commonly used:</a:t>
            </a:r>
            <a:endParaRPr lang="en-US" sz="4600" dirty="0"/>
          </a:p>
          <a:p>
            <a:pPr marL="719138" lvl="1" indent="-719138">
              <a:buFont typeface="Wingdings" panose="05000000000000000000" pitchFamily="2" charset="2"/>
              <a:buChar char="q"/>
              <a:defRPr/>
            </a:pPr>
            <a:endParaRPr lang="nl-NL" sz="4600" dirty="0"/>
          </a:p>
          <a:p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8</a:t>
            </a:fld>
            <a:endParaRPr lang="en-US" altLang="nl-N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95056" y="10068168"/>
            <a:ext cx="11017224" cy="199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8b/10b   	 - DVI / HDMI / </a:t>
            </a:r>
            <a:r>
              <a:rPr lang="nl-NL" sz="3200" dirty="0" err="1" smtClean="0"/>
              <a:t>Gbit</a:t>
            </a:r>
            <a:r>
              <a:rPr lang="nl-NL" sz="3200" dirty="0" smtClean="0"/>
              <a:t> </a:t>
            </a:r>
            <a:r>
              <a:rPr lang="nl-NL" sz="3200" dirty="0" err="1" smtClean="0"/>
              <a:t>Eth</a:t>
            </a:r>
            <a:r>
              <a:rPr lang="nl-NL" sz="3200" dirty="0" smtClean="0"/>
              <a:t> SGMI / SATA / USB 3.0</a:t>
            </a: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64b/66b 	 - Ethernet / </a:t>
            </a:r>
            <a:r>
              <a:rPr lang="nl-NL" sz="3200" dirty="0" err="1" smtClean="0"/>
              <a:t>InfiniBand</a:t>
            </a:r>
            <a:r>
              <a:rPr lang="nl-NL" sz="3200" dirty="0" smtClean="0"/>
              <a:t> / </a:t>
            </a:r>
            <a:r>
              <a:rPr lang="nl-NL" sz="3200" dirty="0" err="1" smtClean="0"/>
              <a:t>Thunderbolt</a:t>
            </a:r>
            <a:endParaRPr lang="nl-NL" sz="3200" dirty="0" smtClean="0"/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128b/130b - </a:t>
            </a:r>
            <a:r>
              <a:rPr lang="nl-NL" sz="3200" dirty="0" err="1" smtClean="0"/>
              <a:t>PCIe</a:t>
            </a:r>
            <a:r>
              <a:rPr lang="nl-NL" sz="3200" dirty="0" smtClean="0"/>
              <a:t> 3.0/4.0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5199738" y="9945319"/>
            <a:ext cx="5801618" cy="224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6586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83000"/>
              </a:lnSpc>
              <a:spcBef>
                <a:spcPts val="23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5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fontAlgn="base" hangingPunct="1">
              <a:lnSpc>
                <a:spcPct val="83000"/>
              </a:lnSpc>
              <a:spcBef>
                <a:spcPts val="113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8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fontAlgn="base" hangingPunct="1">
              <a:lnSpc>
                <a:spcPct val="83000"/>
              </a:lnSpc>
              <a:spcBef>
                <a:spcPts val="8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fontAlgn="base" hangingPunct="1">
              <a:lnSpc>
                <a:spcPct val="83000"/>
              </a:lnSpc>
              <a:spcBef>
                <a:spcPts val="57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fontAlgn="base" hangingPunct="1">
              <a:lnSpc>
                <a:spcPct val="83000"/>
              </a:lnSpc>
              <a:spcBef>
                <a:spcPts val="28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600" kern="120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128b/132b - USB 3.1</a:t>
            </a: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256b/257b - </a:t>
            </a:r>
            <a:r>
              <a:rPr lang="nl-NL" sz="3200" dirty="0" err="1" smtClean="0"/>
              <a:t>Fibrechannel</a:t>
            </a:r>
            <a:endParaRPr lang="nl-NL" sz="3200" dirty="0" smtClean="0"/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r>
              <a:rPr lang="nl-NL" sz="3200" dirty="0" smtClean="0"/>
              <a:t>64b/67b     - </a:t>
            </a:r>
            <a:r>
              <a:rPr lang="nl-NL" sz="3200" dirty="0" err="1" smtClean="0"/>
              <a:t>Interlaken</a:t>
            </a:r>
            <a:endParaRPr lang="nl-NL" sz="3200" dirty="0" smtClean="0"/>
          </a:p>
        </p:txBody>
      </p:sp>
      <p:sp>
        <p:nvSpPr>
          <p:cNvPr id="10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409735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Flow control </a:t>
            </a:r>
            <a:r>
              <a:rPr lang="nl-NL" dirty="0" err="1" smtClean="0"/>
              <a:t>and</a:t>
            </a:r>
            <a:r>
              <a:rPr lang="nl-NL" dirty="0" smtClean="0"/>
              <a:t> bonding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968" y="2897560"/>
            <a:ext cx="20234248" cy="8472611"/>
          </a:xfrm>
        </p:spPr>
        <p:txBody>
          <a:bodyPr/>
          <a:lstStyle/>
          <a:p>
            <a:pPr marL="719138" indent="-719138">
              <a:buFont typeface="Wingdings"/>
              <a:buChar char="v"/>
              <a:defRPr/>
            </a:pPr>
            <a:r>
              <a:rPr lang="en-US" sz="4800" dirty="0"/>
              <a:t>Flow control</a:t>
            </a:r>
          </a:p>
          <a:p>
            <a:pPr marL="1119188" lvl="1" indent="-719138">
              <a:buFont typeface="Wingdings" panose="05000000000000000000" pitchFamily="2" charset="2"/>
              <a:buChar char="q"/>
              <a:defRPr/>
            </a:pPr>
            <a:r>
              <a:rPr lang="en-US" sz="4200" dirty="0" smtClean="0"/>
              <a:t>Start/stop </a:t>
            </a:r>
            <a:r>
              <a:rPr lang="en-US" sz="4200" dirty="0"/>
              <a:t>transmitting at command of the </a:t>
            </a:r>
            <a:r>
              <a:rPr lang="en-US" sz="4200" dirty="0" smtClean="0"/>
              <a:t>receiver</a:t>
            </a:r>
          </a:p>
          <a:p>
            <a:pPr marL="1119188" lvl="1" indent="-719138">
              <a:buFont typeface="Wingdings" panose="05000000000000000000" pitchFamily="2" charset="2"/>
              <a:buChar char="q"/>
              <a:defRPr/>
            </a:pPr>
            <a:r>
              <a:rPr lang="en-US" sz="4200" dirty="0" smtClean="0"/>
              <a:t>Prevents overwhelming the receiver</a:t>
            </a:r>
          </a:p>
          <a:p>
            <a:pPr marL="719138" indent="-719138">
              <a:buFont typeface="Wingdings"/>
              <a:buChar char="v"/>
              <a:defRPr/>
            </a:pPr>
            <a:r>
              <a:rPr lang="en-US" sz="4800" dirty="0" smtClean="0"/>
              <a:t>Channel Bonding</a:t>
            </a:r>
            <a:endParaRPr lang="en-US" sz="4800" dirty="0"/>
          </a:p>
          <a:p>
            <a:pPr marL="1119188" lvl="1" indent="-719138">
              <a:buFont typeface="Wingdings" panose="05000000000000000000" pitchFamily="2" charset="2"/>
              <a:buChar char="q"/>
              <a:defRPr/>
            </a:pPr>
            <a:r>
              <a:rPr lang="en-US" sz="4200" dirty="0" smtClean="0"/>
              <a:t>Combining </a:t>
            </a:r>
            <a:r>
              <a:rPr lang="en-US" sz="4200" dirty="0"/>
              <a:t>multiple serial links in </a:t>
            </a:r>
            <a:r>
              <a:rPr lang="en-US" sz="4200" dirty="0" smtClean="0"/>
              <a:t>parallel</a:t>
            </a:r>
          </a:p>
          <a:p>
            <a:pPr marL="1119188" lvl="1" indent="-719138">
              <a:buFont typeface="Wingdings" panose="05000000000000000000" pitchFamily="2" charset="2"/>
              <a:buChar char="q"/>
              <a:defRPr/>
            </a:pPr>
            <a:r>
              <a:rPr lang="en-US" sz="4200" dirty="0" smtClean="0"/>
              <a:t>Increases throughput</a:t>
            </a:r>
          </a:p>
          <a:p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altLang="nl-NL" smtClean="0"/>
              <a:t>Point-to-point protocol exploration</a:t>
            </a:r>
            <a:endParaRPr lang="en-US" alt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400ACC-E7C6-4651-896F-5F59278A2EC3}" type="slidenum">
              <a:rPr lang="en-US" altLang="nl-NL" smtClean="0"/>
              <a:pPr/>
              <a:t>9</a:t>
            </a:fld>
            <a:endParaRPr lang="en-US" altLang="nl-NL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777116" y="7362056"/>
            <a:ext cx="7023396" cy="4787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157088" y="2445763"/>
            <a:ext cx="5764104" cy="6068421"/>
          </a:xfrm>
          <a:prstGeom prst="rect">
            <a:avLst/>
          </a:prstGeom>
        </p:spPr>
      </p:pic>
      <p:sp>
        <p:nvSpPr>
          <p:cNvPr id="12" name="Date Placeholder 1"/>
          <p:cNvSpPr>
            <a:spLocks noGrp="1"/>
          </p:cNvSpPr>
          <p:nvPr>
            <p:ph type="dt" idx="10"/>
          </p:nvPr>
        </p:nvSpPr>
        <p:spPr>
          <a:xfrm>
            <a:off x="134938" y="12690475"/>
            <a:ext cx="5899150" cy="944563"/>
          </a:xfrm>
        </p:spPr>
        <p:txBody>
          <a:bodyPr/>
          <a:lstStyle/>
          <a:p>
            <a:r>
              <a:rPr lang="nl-NL" altLang="nl-NL" dirty="0" smtClean="0"/>
              <a:t>30</a:t>
            </a:r>
            <a:r>
              <a:rPr lang="nl-NL" altLang="nl-NL" baseline="30000" dirty="0" smtClean="0"/>
              <a:t>th</a:t>
            </a:r>
            <a:r>
              <a:rPr lang="nl-NL" altLang="nl-NL" dirty="0" smtClean="0"/>
              <a:t> May 2018</a:t>
            </a:r>
            <a:endParaRPr lang="en-US" altLang="nl-NL" dirty="0"/>
          </a:p>
        </p:txBody>
      </p:sp>
    </p:spTree>
    <p:extLst>
      <p:ext uri="{BB962C8B-B14F-4D97-AF65-F5344CB8AC3E}">
        <p14:creationId xmlns:p14="http://schemas.microsoft.com/office/powerpoint/2010/main" val="12076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Ubuntu Mono"/>
        <a:ea typeface="AR PL SungtiL GB"/>
        <a:cs typeface="AR PL SungtiL GB"/>
      </a:majorFont>
      <a:minorFont>
        <a:latin typeface="Ubuntu Mono"/>
        <a:ea typeface="AR PL SungtiL GB"/>
        <a:cs typeface="AR PL SungtiL GB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8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NL" sz="5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Ubuntu Mono" pitchFamily="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8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nl-NL" sz="5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Ubuntu Mono" pitchFamily="1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ikhef Template.potx" id="{E5825E07-7BCC-4278-8D3A-8B05F92D788D}" vid="{5F8EC14B-B3A1-4012-858D-7F2DFA1B33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Nikhef Template</Template>
  <TotalTime>2140</TotalTime>
  <Words>1404</Words>
  <Application>Microsoft Office PowerPoint</Application>
  <PresentationFormat>Custom</PresentationFormat>
  <Paragraphs>333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 PL SungtiL GB</vt:lpstr>
      <vt:lpstr>Arial</vt:lpstr>
      <vt:lpstr>Courier New</vt:lpstr>
      <vt:lpstr>DejaVu Sans</vt:lpstr>
      <vt:lpstr>Times New Roman</vt:lpstr>
      <vt:lpstr>Ubuntu Mono</vt:lpstr>
      <vt:lpstr>Wingdings</vt:lpstr>
      <vt:lpstr>Office Theme</vt:lpstr>
      <vt:lpstr>Point-to-point protocol exploration</vt:lpstr>
      <vt:lpstr>Content</vt:lpstr>
      <vt:lpstr>Nikhef</vt:lpstr>
      <vt:lpstr>Internship assignment</vt:lpstr>
      <vt:lpstr>Internship assignment</vt:lpstr>
      <vt:lpstr>Point-to-point protocols</vt:lpstr>
      <vt:lpstr>Point-to-point protocols</vt:lpstr>
      <vt:lpstr>Line encoding and decoding</vt:lpstr>
      <vt:lpstr>Flow control and bonding</vt:lpstr>
      <vt:lpstr>Requirements</vt:lpstr>
      <vt:lpstr>Survey</vt:lpstr>
      <vt:lpstr>Survey</vt:lpstr>
      <vt:lpstr>Survey</vt:lpstr>
      <vt:lpstr>The Interlaken Protocol</vt:lpstr>
      <vt:lpstr>Implementation</vt:lpstr>
      <vt:lpstr>Status</vt:lpstr>
      <vt:lpstr>Conclusion</vt:lpstr>
      <vt:lpstr>Conclusion</vt:lpstr>
      <vt:lpstr>Backup slides</vt:lpstr>
      <vt:lpstr>The Interlaken Protocol</vt:lpstr>
      <vt:lpstr>The Interlaken Protocol</vt:lpstr>
      <vt:lpstr>The Interlaken Protocol</vt:lpstr>
      <vt:lpstr>The Interlaken Protocol</vt:lpstr>
    </vt:vector>
  </TitlesOfParts>
  <Company>Nikhef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nayibb</dc:creator>
  <cp:lastModifiedBy>nayibb</cp:lastModifiedBy>
  <cp:revision>154</cp:revision>
  <cp:lastPrinted>1601-01-01T00:00:00Z</cp:lastPrinted>
  <dcterms:created xsi:type="dcterms:W3CDTF">2018-05-25T09:03:47Z</dcterms:created>
  <dcterms:modified xsi:type="dcterms:W3CDTF">2018-05-30T13:40:00Z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15.0041</vt:lpwstr>
  </property>
  <property fmtid="{D5CDD505-2E9C-101B-9397-08002B2CF9AE}" pid="3" name="HiddenSlides">
    <vt:r8>0</vt:r8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r8>0</vt:r8>
  </property>
  <property fmtid="{D5CDD505-2E9C-101B-9397-08002B2CF9AE}" pid="7" name="Notes">
    <vt:r8>0</vt:r8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r8>1</vt:r8>
  </property>
</Properties>
</file>